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60" r:id="rId3"/>
    <p:sldId id="261" r:id="rId4"/>
    <p:sldId id="267" r:id="rId5"/>
    <p:sldId id="263" r:id="rId6"/>
    <p:sldId id="265" r:id="rId7"/>
    <p:sldId id="264" r:id="rId8"/>
    <p:sldId id="274" r:id="rId9"/>
    <p:sldId id="275" r:id="rId10"/>
    <p:sldId id="277" r:id="rId11"/>
    <p:sldId id="276" r:id="rId12"/>
    <p:sldId id="278" r:id="rId13"/>
    <p:sldId id="279" r:id="rId14"/>
    <p:sldId id="287" r:id="rId15"/>
    <p:sldId id="288" r:id="rId16"/>
    <p:sldId id="289" r:id="rId17"/>
    <p:sldId id="280" r:id="rId18"/>
    <p:sldId id="290" r:id="rId19"/>
    <p:sldId id="291" r:id="rId20"/>
    <p:sldId id="292" r:id="rId21"/>
    <p:sldId id="281" r:id="rId22"/>
    <p:sldId id="258" r:id="rId23"/>
    <p:sldId id="266" r:id="rId24"/>
    <p:sldId id="262" r:id="rId25"/>
    <p:sldId id="268" r:id="rId26"/>
    <p:sldId id="269" r:id="rId27"/>
    <p:sldId id="270" r:id="rId28"/>
    <p:sldId id="271" r:id="rId29"/>
    <p:sldId id="299" r:id="rId30"/>
    <p:sldId id="273" r:id="rId31"/>
    <p:sldId id="282" r:id="rId32"/>
    <p:sldId id="293" r:id="rId33"/>
    <p:sldId id="294" r:id="rId34"/>
    <p:sldId id="295" r:id="rId35"/>
    <p:sldId id="296" r:id="rId36"/>
    <p:sldId id="297" r:id="rId37"/>
    <p:sldId id="286" r:id="rId38"/>
    <p:sldId id="30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0"/>
    <p:restoredTop sz="96327"/>
  </p:normalViewPr>
  <p:slideViewPr>
    <p:cSldViewPr snapToGrid="0">
      <p:cViewPr varScale="1">
        <p:scale>
          <a:sx n="263" d="100"/>
          <a:sy n="263" d="100"/>
        </p:scale>
        <p:origin x="192"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de-DE"/>
              <a:t>Mastertitelformat bearbeiten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de-DE"/>
              <a:t>Mastertitelformat bearbeiten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7" name="Date Placeholder 6"/>
          <p:cNvSpPr>
            <a:spLocks noGrp="1"/>
          </p:cNvSpPr>
          <p:nvPr>
            <p:ph type="dt" sz="half" idx="10"/>
          </p:nvPr>
        </p:nvSpPr>
        <p:spPr/>
        <p:txBody>
          <a:bodyPr/>
          <a:lstStyle/>
          <a:p>
            <a:fld id="{1160EA64-D806-43AC-9DF2-F8C432F32B4C}" type="datetimeFigureOut">
              <a:rPr lang="en-US" dirty="0"/>
              <a:t>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‹Nr.›</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1/28/23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583436" y="3143250"/>
            <a:ext cx="4270248" cy="259677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7" name="Date Placeholder 6"/>
          <p:cNvSpPr>
            <a:spLocks noGrp="1"/>
          </p:cNvSpPr>
          <p:nvPr>
            <p:ph type="dt" sz="half" idx="10"/>
          </p:nvPr>
        </p:nvSpPr>
        <p:spPr/>
        <p:txBody>
          <a:bodyPr/>
          <a:lstStyle/>
          <a:p>
            <a:fld id="{4F7D4976-E339-4826-83B7-FBD03F55ECF8}" type="datetimeFigureOut">
              <a:rPr lang="en-US" dirty="0"/>
              <a:t>1/28/23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‹Nr.›</a:t>
            </a:fld>
            <a:endParaRPr lang="en-US" dirty="0"/>
          </a:p>
        </p:txBody>
      </p:sp>
      <p:sp>
        <p:nvSpPr>
          <p:cNvPr id="10" name="Title 9"/>
          <p:cNvSpPr>
            <a:spLocks noGrp="1"/>
          </p:cNvSpPr>
          <p:nvPr>
            <p:ph type="title"/>
          </p:nvPr>
        </p:nvSpPr>
        <p:spPr/>
        <p:txBody>
          <a:bodyPr/>
          <a:lstStyle/>
          <a:p>
            <a:r>
              <a:rPr lang="de-DE"/>
              <a:t>Mastertitelformat bearbeiten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de-DE"/>
              <a:t>Mastertitelformat bearbeiten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9" name="Date Placeholder 8"/>
          <p:cNvSpPr>
            <a:spLocks noGrp="1"/>
          </p:cNvSpPr>
          <p:nvPr>
            <p:ph type="dt" sz="half" idx="10"/>
          </p:nvPr>
        </p:nvSpPr>
        <p:spPr/>
        <p:txBody>
          <a:bodyPr/>
          <a:lstStyle/>
          <a:p>
            <a:fld id="{D1BE4249-C0D0-4B06-8692-E8BB871AF643}" type="datetimeFigureOut">
              <a:rPr lang="en-US" dirty="0"/>
              <a:t>1/28/23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de-DE"/>
              <a:t>Mastertitelformat bearbeiten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1/28/23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1/28/23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ACE8B2-2BC3-A75B-1A01-FBAF93190CF3}"/>
              </a:ext>
            </a:extLst>
          </p:cNvPr>
          <p:cNvSpPr>
            <a:spLocks noGrp="1"/>
          </p:cNvSpPr>
          <p:nvPr>
            <p:ph type="ctrTitle"/>
          </p:nvPr>
        </p:nvSpPr>
        <p:spPr/>
        <p:txBody>
          <a:bodyPr>
            <a:normAutofit/>
          </a:bodyPr>
          <a:lstStyle/>
          <a:p>
            <a:r>
              <a:rPr lang="de-DE" dirty="0"/>
              <a:t>Klassifikation von Verkehrszeichen</a:t>
            </a:r>
          </a:p>
        </p:txBody>
      </p:sp>
      <p:sp>
        <p:nvSpPr>
          <p:cNvPr id="3" name="Untertitel 2">
            <a:extLst>
              <a:ext uri="{FF2B5EF4-FFF2-40B4-BE49-F238E27FC236}">
                <a16:creationId xmlns:a16="http://schemas.microsoft.com/office/drawing/2014/main" id="{5901A4A9-811A-BE29-8630-3DDBF184DAF8}"/>
              </a:ext>
            </a:extLst>
          </p:cNvPr>
          <p:cNvSpPr>
            <a:spLocks noGrp="1"/>
          </p:cNvSpPr>
          <p:nvPr>
            <p:ph type="subTitle" idx="1"/>
          </p:nvPr>
        </p:nvSpPr>
        <p:spPr/>
        <p:txBody>
          <a:bodyPr>
            <a:normAutofit fontScale="92500" lnSpcReduction="20000"/>
          </a:bodyPr>
          <a:lstStyle/>
          <a:p>
            <a:r>
              <a:rPr lang="de-DE" dirty="0"/>
              <a:t>Modularbeit LV „Neuronale Netze“</a:t>
            </a:r>
          </a:p>
          <a:p>
            <a:r>
              <a:rPr lang="de-DE" dirty="0"/>
              <a:t>Hochschule München</a:t>
            </a:r>
            <a:br>
              <a:rPr lang="de-DE" dirty="0"/>
            </a:br>
            <a:r>
              <a:rPr lang="de-DE" dirty="0"/>
              <a:t>Nicholas Aiken, 40214918</a:t>
            </a:r>
            <a:br>
              <a:rPr lang="de-DE" dirty="0"/>
            </a:br>
            <a:r>
              <a:rPr lang="de-DE" dirty="0"/>
              <a:t>Christian </a:t>
            </a:r>
            <a:r>
              <a:rPr lang="de-DE" dirty="0" err="1"/>
              <a:t>Kallmaier</a:t>
            </a:r>
            <a:r>
              <a:rPr lang="de-DE" dirty="0"/>
              <a:t>, 39573418</a:t>
            </a:r>
          </a:p>
        </p:txBody>
      </p:sp>
    </p:spTree>
    <p:extLst>
      <p:ext uri="{BB962C8B-B14F-4D97-AF65-F5344CB8AC3E}">
        <p14:creationId xmlns:p14="http://schemas.microsoft.com/office/powerpoint/2010/main" val="167789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B09C041-E51A-BFA2-8663-B128B543AAE9}"/>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Iteration 4</a:t>
            </a:r>
          </a:p>
        </p:txBody>
      </p:sp>
      <p:sp>
        <p:nvSpPr>
          <p:cNvPr id="4" name="Inhaltsplatzhalter 3">
            <a:extLst>
              <a:ext uri="{FF2B5EF4-FFF2-40B4-BE49-F238E27FC236}">
                <a16:creationId xmlns:a16="http://schemas.microsoft.com/office/drawing/2014/main" id="{3C5EA887-28D9-DF84-D66A-EF80EAE891FD}"/>
              </a:ext>
            </a:extLst>
          </p:cNvPr>
          <p:cNvSpPr>
            <a:spLocks noGrp="1"/>
          </p:cNvSpPr>
          <p:nvPr>
            <p:ph sz="half" idx="1"/>
          </p:nvPr>
        </p:nvSpPr>
        <p:spPr>
          <a:xfrm>
            <a:off x="643468" y="2638044"/>
            <a:ext cx="3363974" cy="3415622"/>
          </a:xfrm>
        </p:spPr>
        <p:txBody>
          <a:bodyPr vert="horz" lIns="91440" tIns="45720" rIns="91440" bIns="45720" rtlCol="0">
            <a:normAutofit/>
          </a:bodyPr>
          <a:lstStyle/>
          <a:p>
            <a:pPr>
              <a:lnSpc>
                <a:spcPct val="90000"/>
              </a:lnSpc>
            </a:pPr>
            <a:r>
              <a:rPr lang="en-US" sz="1700">
                <a:solidFill>
                  <a:schemeClr val="bg1"/>
                </a:solidFill>
              </a:rPr>
              <a:t>Keine Anpassung der Neuronenzahl (weiterhin 1024-521-256)</a:t>
            </a:r>
          </a:p>
          <a:p>
            <a:pPr>
              <a:lnSpc>
                <a:spcPct val="90000"/>
              </a:lnSpc>
            </a:pPr>
            <a:r>
              <a:rPr lang="en-US" sz="1700">
                <a:solidFill>
                  <a:schemeClr val="bg1"/>
                </a:solidFill>
              </a:rPr>
              <a:t>Verringerung der Dropout-Stärke auf 0.3</a:t>
            </a:r>
          </a:p>
          <a:p>
            <a:pPr>
              <a:lnSpc>
                <a:spcPct val="90000"/>
              </a:lnSpc>
            </a:pPr>
            <a:r>
              <a:rPr lang="en-US" sz="1700">
                <a:solidFill>
                  <a:schemeClr val="bg1"/>
                </a:solidFill>
              </a:rPr>
              <a:t>Beobachtung: Dropout ist zu schwach, kann Overfitting des Netzes nur dämpfen, aber nicht verhindern</a:t>
            </a:r>
          </a:p>
          <a:p>
            <a:pPr>
              <a:lnSpc>
                <a:spcPct val="90000"/>
              </a:lnSpc>
            </a:pPr>
            <a:r>
              <a:rPr lang="en-US" sz="1700">
                <a:solidFill>
                  <a:schemeClr val="bg1"/>
                </a:solidFill>
              </a:rPr>
              <a:t>Interessant: mit ~ 90% immer noch sehr hohe Validierungsgenauigkeit</a:t>
            </a:r>
          </a:p>
        </p:txBody>
      </p:sp>
      <p:pic>
        <p:nvPicPr>
          <p:cNvPr id="7" name="Inhaltsplatzhalter 6">
            <a:extLst>
              <a:ext uri="{FF2B5EF4-FFF2-40B4-BE49-F238E27FC236}">
                <a16:creationId xmlns:a16="http://schemas.microsoft.com/office/drawing/2014/main" id="{4F5E06E5-43FE-EDC3-E494-09AFA5DF8B40}"/>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5297763" y="2254252"/>
            <a:ext cx="6250769" cy="2188628"/>
          </a:xfrm>
          <a:prstGeom prst="rect">
            <a:avLst/>
          </a:prstGeom>
        </p:spPr>
      </p:pic>
    </p:spTree>
    <p:extLst>
      <p:ext uri="{BB962C8B-B14F-4D97-AF65-F5344CB8AC3E}">
        <p14:creationId xmlns:p14="http://schemas.microsoft.com/office/powerpoint/2010/main" val="1612093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2B9C1C5-1948-FBBC-26E2-7AFDA3696FCF}"/>
              </a:ext>
            </a:extLst>
          </p:cNvPr>
          <p:cNvSpPr>
            <a:spLocks noGrp="1"/>
          </p:cNvSpPr>
          <p:nvPr>
            <p:ph type="title"/>
          </p:nvPr>
        </p:nvSpPr>
        <p:spPr>
          <a:xfrm>
            <a:off x="8184559"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Iteration 5</a:t>
            </a:r>
          </a:p>
        </p:txBody>
      </p:sp>
      <p:pic>
        <p:nvPicPr>
          <p:cNvPr id="7" name="Inhaltsplatzhalter 6">
            <a:extLst>
              <a:ext uri="{FF2B5EF4-FFF2-40B4-BE49-F238E27FC236}">
                <a16:creationId xmlns:a16="http://schemas.microsoft.com/office/drawing/2014/main" id="{69F79DF1-5D14-16B9-011E-1E0441EAE184}"/>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43468" y="2277412"/>
            <a:ext cx="6250769" cy="2142309"/>
          </a:xfrm>
          <a:prstGeom prst="rect">
            <a:avLst/>
          </a:prstGeom>
        </p:spPr>
      </p:pic>
      <p:sp>
        <p:nvSpPr>
          <p:cNvPr id="4" name="Inhaltsplatzhalter 3">
            <a:extLst>
              <a:ext uri="{FF2B5EF4-FFF2-40B4-BE49-F238E27FC236}">
                <a16:creationId xmlns:a16="http://schemas.microsoft.com/office/drawing/2014/main" id="{B5274DEE-D3B3-A0EA-4F12-0D1FCF4A36D1}"/>
              </a:ext>
            </a:extLst>
          </p:cNvPr>
          <p:cNvSpPr>
            <a:spLocks noGrp="1"/>
          </p:cNvSpPr>
          <p:nvPr>
            <p:ph sz="half" idx="1"/>
          </p:nvPr>
        </p:nvSpPr>
        <p:spPr>
          <a:xfrm>
            <a:off x="8184558" y="2638044"/>
            <a:ext cx="3363974" cy="3415622"/>
          </a:xfrm>
        </p:spPr>
        <p:txBody>
          <a:bodyPr vert="horz" lIns="91440" tIns="45720" rIns="91440" bIns="45720" rtlCol="0">
            <a:normAutofit/>
          </a:bodyPr>
          <a:lstStyle/>
          <a:p>
            <a:r>
              <a:rPr lang="en-US">
                <a:solidFill>
                  <a:schemeClr val="bg1"/>
                </a:solidFill>
              </a:rPr>
              <a:t>Erhöhung des Dropout auf 0.4</a:t>
            </a:r>
          </a:p>
          <a:p>
            <a:r>
              <a:rPr lang="en-US">
                <a:solidFill>
                  <a:schemeClr val="bg1"/>
                </a:solidFill>
              </a:rPr>
              <a:t>Sehr gute Ergebnisse</a:t>
            </a:r>
          </a:p>
          <a:p>
            <a:r>
              <a:rPr lang="en-US">
                <a:solidFill>
                  <a:schemeClr val="bg1"/>
                </a:solidFill>
              </a:rPr>
              <a:t>Stagnation des Validierungsfehlers ab ca. 40 Trainingsepochen </a:t>
            </a:r>
            <a:r>
              <a:rPr lang="en-US">
                <a:solidFill>
                  <a:schemeClr val="bg1"/>
                </a:solidFill>
                <a:sym typeface="Wingdings" pitchFamily="2" charset="2"/>
              </a:rPr>
              <a:t> Early Stopping wäre hier sinnvoll gewesen</a:t>
            </a:r>
          </a:p>
          <a:p>
            <a:r>
              <a:rPr lang="en-US">
                <a:solidFill>
                  <a:schemeClr val="bg1"/>
                </a:solidFill>
                <a:sym typeface="Wingdings" pitchFamily="2" charset="2"/>
              </a:rPr>
              <a:t>Insgesamt jedoch niedriger Fehler und hohe Accuracy</a:t>
            </a:r>
            <a:endParaRPr lang="en-US">
              <a:solidFill>
                <a:schemeClr val="bg1"/>
              </a:solidFill>
            </a:endParaRPr>
          </a:p>
        </p:txBody>
      </p:sp>
    </p:spTree>
    <p:extLst>
      <p:ext uri="{BB962C8B-B14F-4D97-AF65-F5344CB8AC3E}">
        <p14:creationId xmlns:p14="http://schemas.microsoft.com/office/powerpoint/2010/main" val="2941548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6A4DC4D-B82E-AC96-0FA3-A30FE140977D}"/>
              </a:ext>
            </a:extLst>
          </p:cNvPr>
          <p:cNvSpPr>
            <a:spLocks noGrp="1"/>
          </p:cNvSpPr>
          <p:nvPr>
            <p:ph type="title"/>
          </p:nvPr>
        </p:nvSpPr>
        <p:spPr>
          <a:xfrm>
            <a:off x="2231136" y="3781241"/>
            <a:ext cx="7729729" cy="855406"/>
          </a:xfrm>
          <a:noFill/>
          <a:ln>
            <a:solidFill>
              <a:schemeClr val="bg1"/>
            </a:solidFill>
          </a:ln>
        </p:spPr>
        <p:txBody>
          <a:bodyPr vert="horz" lIns="182880" tIns="182880" rIns="182880" bIns="182880" rtlCol="0" anchor="ctr">
            <a:normAutofit/>
          </a:bodyPr>
          <a:lstStyle/>
          <a:p>
            <a:r>
              <a:rPr lang="en-US" sz="2400">
                <a:solidFill>
                  <a:schemeClr val="bg1"/>
                </a:solidFill>
              </a:rPr>
              <a:t>Iteration 6</a:t>
            </a:r>
          </a:p>
        </p:txBody>
      </p:sp>
      <p:pic>
        <p:nvPicPr>
          <p:cNvPr id="7" name="Inhaltsplatzhalter 6">
            <a:extLst>
              <a:ext uri="{FF2B5EF4-FFF2-40B4-BE49-F238E27FC236}">
                <a16:creationId xmlns:a16="http://schemas.microsoft.com/office/drawing/2014/main" id="{4333E07D-D9A8-3A5E-60B9-AE477415F719}"/>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2392018" y="651592"/>
            <a:ext cx="7407964" cy="2559855"/>
          </a:xfrm>
          <a:prstGeom prst="rect">
            <a:avLst/>
          </a:prstGeom>
        </p:spPr>
      </p:pic>
      <p:sp>
        <p:nvSpPr>
          <p:cNvPr id="4" name="Inhaltsplatzhalter 3">
            <a:extLst>
              <a:ext uri="{FF2B5EF4-FFF2-40B4-BE49-F238E27FC236}">
                <a16:creationId xmlns:a16="http://schemas.microsoft.com/office/drawing/2014/main" id="{F2B6E78C-9CA3-0FB3-780E-0604C11B07E0}"/>
              </a:ext>
            </a:extLst>
          </p:cNvPr>
          <p:cNvSpPr>
            <a:spLocks noGrp="1"/>
          </p:cNvSpPr>
          <p:nvPr>
            <p:ph sz="half" idx="1"/>
          </p:nvPr>
        </p:nvSpPr>
        <p:spPr>
          <a:xfrm>
            <a:off x="2238412" y="4846076"/>
            <a:ext cx="7715177" cy="1271556"/>
          </a:xfrm>
        </p:spPr>
        <p:txBody>
          <a:bodyPr vert="horz" lIns="91440" tIns="45720" rIns="91440" bIns="45720" rtlCol="0">
            <a:normAutofit/>
          </a:bodyPr>
          <a:lstStyle/>
          <a:p>
            <a:pPr>
              <a:lnSpc>
                <a:spcPct val="90000"/>
              </a:lnSpc>
            </a:pPr>
            <a:r>
              <a:rPr lang="en-US" sz="1400">
                <a:solidFill>
                  <a:schemeClr val="bg1"/>
                </a:solidFill>
              </a:rPr>
              <a:t>Leichte Erhöhung des Dropout auf 0.45</a:t>
            </a:r>
          </a:p>
          <a:p>
            <a:pPr>
              <a:lnSpc>
                <a:spcPct val="90000"/>
              </a:lnSpc>
            </a:pPr>
            <a:r>
              <a:rPr lang="en-US" sz="1400">
                <a:solidFill>
                  <a:schemeClr val="bg1"/>
                </a:solidFill>
              </a:rPr>
              <a:t>Weitere Verbesserung der Ergebnisse erkennbar</a:t>
            </a:r>
          </a:p>
          <a:p>
            <a:pPr>
              <a:lnSpc>
                <a:spcPct val="90000"/>
              </a:lnSpc>
            </a:pPr>
            <a:r>
              <a:rPr lang="en-US" sz="1400">
                <a:solidFill>
                  <a:schemeClr val="bg1"/>
                </a:solidFill>
              </a:rPr>
              <a:t>Validierungsgenauigkeit: 91.01%</a:t>
            </a:r>
          </a:p>
          <a:p>
            <a:pPr>
              <a:lnSpc>
                <a:spcPct val="90000"/>
              </a:lnSpc>
            </a:pPr>
            <a:r>
              <a:rPr lang="en-US" sz="1400">
                <a:solidFill>
                  <a:schemeClr val="bg1"/>
                </a:solidFill>
              </a:rPr>
              <a:t>Validierungs- und Trainingsfehler etwa identisch bei 0.35 (gut)</a:t>
            </a:r>
          </a:p>
        </p:txBody>
      </p:sp>
    </p:spTree>
    <p:extLst>
      <p:ext uri="{BB962C8B-B14F-4D97-AF65-F5344CB8AC3E}">
        <p14:creationId xmlns:p14="http://schemas.microsoft.com/office/powerpoint/2010/main" val="3091220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96E6BB-2413-1F0F-F7B9-0CE57460BBD6}"/>
              </a:ext>
            </a:extLst>
          </p:cNvPr>
          <p:cNvSpPr>
            <a:spLocks noGrp="1"/>
          </p:cNvSpPr>
          <p:nvPr>
            <p:ph type="title"/>
          </p:nvPr>
        </p:nvSpPr>
        <p:spPr>
          <a:xfrm>
            <a:off x="804672" y="964692"/>
            <a:ext cx="5894832" cy="1188720"/>
          </a:xfrm>
        </p:spPr>
        <p:txBody>
          <a:bodyPr>
            <a:normAutofit/>
          </a:bodyPr>
          <a:lstStyle/>
          <a:p>
            <a:r>
              <a:rPr lang="de-DE" dirty="0"/>
              <a:t>Vergleich verschiedener Aktivierungsfunktionen</a:t>
            </a:r>
          </a:p>
        </p:txBody>
      </p:sp>
      <p:sp>
        <p:nvSpPr>
          <p:cNvPr id="15" name="Inhaltsplatzhalter 14">
            <a:extLst>
              <a:ext uri="{FF2B5EF4-FFF2-40B4-BE49-F238E27FC236}">
                <a16:creationId xmlns:a16="http://schemas.microsoft.com/office/drawing/2014/main" id="{43183D91-FDFF-EF8C-ACB3-88BB2B4EB353}"/>
              </a:ext>
            </a:extLst>
          </p:cNvPr>
          <p:cNvSpPr>
            <a:spLocks noGrp="1"/>
          </p:cNvSpPr>
          <p:nvPr>
            <p:ph idx="1"/>
          </p:nvPr>
        </p:nvSpPr>
        <p:spPr>
          <a:xfrm>
            <a:off x="803243" y="2638044"/>
            <a:ext cx="5963317" cy="3263206"/>
          </a:xfrm>
        </p:spPr>
        <p:txBody>
          <a:bodyPr>
            <a:normAutofit/>
          </a:bodyPr>
          <a:lstStyle/>
          <a:p>
            <a:r>
              <a:rPr lang="de-DE" dirty="0"/>
              <a:t>Variationen des bereits bekannten Modells</a:t>
            </a:r>
          </a:p>
          <a:p>
            <a:r>
              <a:rPr lang="de-DE" dirty="0"/>
              <a:t>1024, 512, und 256 Neuronen in den Hidden-Schichten</a:t>
            </a:r>
          </a:p>
          <a:p>
            <a:r>
              <a:rPr lang="de-DE" dirty="0"/>
              <a:t>Optimizer: Adam</a:t>
            </a:r>
          </a:p>
          <a:p>
            <a:r>
              <a:rPr lang="de-DE" dirty="0"/>
              <a:t>Loss: Categorical Crossentropy</a:t>
            </a:r>
          </a:p>
          <a:p>
            <a:r>
              <a:rPr lang="de-DE" dirty="0"/>
              <a:t>125 Epochs</a:t>
            </a:r>
          </a:p>
          <a:p>
            <a:r>
              <a:rPr lang="de-DE" dirty="0"/>
              <a:t>Batchsize 128</a:t>
            </a:r>
          </a:p>
        </p:txBody>
      </p:sp>
      <p:sp>
        <p:nvSpPr>
          <p:cNvPr id="22" name="Rectangle 21">
            <a:extLst>
              <a:ext uri="{FF2B5EF4-FFF2-40B4-BE49-F238E27FC236}">
                <a16:creationId xmlns:a16="http://schemas.microsoft.com/office/drawing/2014/main" id="{879398A9-0D0D-4901-BDDF-B3D93CECA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6706"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11FEC3B-E514-4E21-B2CB-7903A7356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1298"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fik 16">
            <a:extLst>
              <a:ext uri="{FF2B5EF4-FFF2-40B4-BE49-F238E27FC236}">
                <a16:creationId xmlns:a16="http://schemas.microsoft.com/office/drawing/2014/main" id="{11B51D1B-FBB3-4FB0-4A5B-45E0CD032CB6}"/>
              </a:ext>
            </a:extLst>
          </p:cNvPr>
          <p:cNvPicPr>
            <a:picLocks noChangeAspect="1"/>
          </p:cNvPicPr>
          <p:nvPr/>
        </p:nvPicPr>
        <p:blipFill>
          <a:blip r:embed="rId2"/>
          <a:stretch>
            <a:fillRect/>
          </a:stretch>
        </p:blipFill>
        <p:spPr>
          <a:xfrm>
            <a:off x="8502822" y="1293275"/>
            <a:ext cx="1754551" cy="4279392"/>
          </a:xfrm>
          <a:prstGeom prst="rect">
            <a:avLst/>
          </a:prstGeom>
        </p:spPr>
      </p:pic>
    </p:spTree>
    <p:extLst>
      <p:ext uri="{BB962C8B-B14F-4D97-AF65-F5344CB8AC3E}">
        <p14:creationId xmlns:p14="http://schemas.microsoft.com/office/powerpoint/2010/main" val="1710574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368529-9ACD-FBF7-5D92-D2EBA2760DDE}"/>
              </a:ext>
            </a:extLst>
          </p:cNvPr>
          <p:cNvSpPr>
            <a:spLocks noGrp="1"/>
          </p:cNvSpPr>
          <p:nvPr>
            <p:ph type="title"/>
          </p:nvPr>
        </p:nvSpPr>
        <p:spPr>
          <a:xfrm>
            <a:off x="804672" y="502244"/>
            <a:ext cx="4486656" cy="1645920"/>
          </a:xfrm>
        </p:spPr>
        <p:txBody>
          <a:bodyPr vert="horz" lIns="274320" tIns="182880" rIns="274320" bIns="182880" rtlCol="0" anchor="ctr" anchorCtr="1">
            <a:normAutofit/>
          </a:bodyPr>
          <a:lstStyle/>
          <a:p>
            <a:r>
              <a:rPr lang="en-US" sz="3200" dirty="0"/>
              <a:t>Sigmoid</a:t>
            </a:r>
          </a:p>
        </p:txBody>
      </p:sp>
      <p:sp>
        <p:nvSpPr>
          <p:cNvPr id="3" name="Inhaltsplatzhalter 2">
            <a:extLst>
              <a:ext uri="{FF2B5EF4-FFF2-40B4-BE49-F238E27FC236}">
                <a16:creationId xmlns:a16="http://schemas.microsoft.com/office/drawing/2014/main" id="{A7C3D2DF-A463-E167-1C42-1EA0A1261708}"/>
              </a:ext>
            </a:extLst>
          </p:cNvPr>
          <p:cNvSpPr>
            <a:spLocks noGrp="1"/>
          </p:cNvSpPr>
          <p:nvPr>
            <p:ph sz="half" idx="1"/>
          </p:nvPr>
        </p:nvSpPr>
        <p:spPr>
          <a:xfrm>
            <a:off x="1148615" y="2362587"/>
            <a:ext cx="3798770" cy="3229851"/>
          </a:xfrm>
        </p:spPr>
        <p:txBody>
          <a:bodyPr vert="horz" lIns="91440" tIns="45720" rIns="91440" bIns="45720" rtlCol="0">
            <a:normAutofit fontScale="62500" lnSpcReduction="20000"/>
          </a:bodyPr>
          <a:lstStyle/>
          <a:p>
            <a:pPr>
              <a:buClr>
                <a:schemeClr val="tx2"/>
              </a:buClr>
            </a:pPr>
            <a:r>
              <a:rPr lang="en-US" dirty="0">
                <a:solidFill>
                  <a:schemeClr val="tx1">
                    <a:lumMod val="75000"/>
                    <a:lumOff val="25000"/>
                  </a:schemeClr>
                </a:solidFill>
              </a:rPr>
              <a:t>Sigmoid </a:t>
            </a:r>
            <a:r>
              <a:rPr lang="en-US" dirty="0" err="1">
                <a:solidFill>
                  <a:schemeClr val="tx1">
                    <a:lumMod val="75000"/>
                    <a:lumOff val="25000"/>
                  </a:schemeClr>
                </a:solidFill>
              </a:rPr>
              <a:t>ist</a:t>
            </a:r>
            <a:r>
              <a:rPr lang="en-US" dirty="0">
                <a:solidFill>
                  <a:schemeClr val="tx1">
                    <a:lumMod val="75000"/>
                    <a:lumOff val="25000"/>
                  </a:schemeClr>
                </a:solidFill>
              </a:rPr>
              <a:t> </a:t>
            </a:r>
            <a:r>
              <a:rPr lang="en-US" dirty="0" err="1">
                <a:solidFill>
                  <a:schemeClr val="tx1">
                    <a:lumMod val="75000"/>
                    <a:lumOff val="25000"/>
                  </a:schemeClr>
                </a:solidFill>
              </a:rPr>
              <a:t>eine</a:t>
            </a:r>
            <a:r>
              <a:rPr lang="en-US" dirty="0">
                <a:solidFill>
                  <a:schemeClr val="tx1">
                    <a:lumMod val="75000"/>
                    <a:lumOff val="25000"/>
                  </a:schemeClr>
                </a:solidFill>
              </a:rPr>
              <a:t> </a:t>
            </a:r>
            <a:r>
              <a:rPr lang="en-US" dirty="0" err="1">
                <a:solidFill>
                  <a:schemeClr val="tx1">
                    <a:lumMod val="75000"/>
                    <a:lumOff val="25000"/>
                  </a:schemeClr>
                </a:solidFill>
              </a:rPr>
              <a:t>nichtlineare</a:t>
            </a:r>
            <a:r>
              <a:rPr lang="en-US" dirty="0">
                <a:solidFill>
                  <a:schemeClr val="tx1">
                    <a:lumMod val="75000"/>
                    <a:lumOff val="25000"/>
                  </a:schemeClr>
                </a:solidFill>
              </a:rPr>
              <a:t> </a:t>
            </a:r>
            <a:r>
              <a:rPr lang="en-US" dirty="0" err="1">
                <a:solidFill>
                  <a:schemeClr val="tx1">
                    <a:lumMod val="75000"/>
                    <a:lumOff val="25000"/>
                  </a:schemeClr>
                </a:solidFill>
              </a:rPr>
              <a:t>Funktion</a:t>
            </a:r>
            <a:r>
              <a:rPr lang="en-US" dirty="0">
                <a:solidFill>
                  <a:schemeClr val="tx1">
                    <a:lumMod val="75000"/>
                    <a:lumOff val="25000"/>
                  </a:schemeClr>
                </a:solidFill>
              </a:rPr>
              <a:t> </a:t>
            </a:r>
            <a:r>
              <a:rPr lang="en-US" dirty="0" err="1">
                <a:solidFill>
                  <a:schemeClr val="tx1">
                    <a:lumMod val="75000"/>
                    <a:lumOff val="25000"/>
                  </a:schemeClr>
                </a:solidFill>
              </a:rPr>
              <a:t>mit</a:t>
            </a:r>
            <a:r>
              <a:rPr lang="en-US" dirty="0">
                <a:solidFill>
                  <a:schemeClr val="tx1">
                    <a:lumMod val="75000"/>
                    <a:lumOff val="25000"/>
                  </a:schemeClr>
                </a:solidFill>
              </a:rPr>
              <a:t> </a:t>
            </a:r>
            <a:r>
              <a:rPr lang="en-US" dirty="0" err="1">
                <a:solidFill>
                  <a:schemeClr val="tx1">
                    <a:lumMod val="75000"/>
                    <a:lumOff val="25000"/>
                  </a:schemeClr>
                </a:solidFill>
              </a:rPr>
              <a:t>Ausgaben</a:t>
            </a:r>
            <a:r>
              <a:rPr lang="en-US" dirty="0">
                <a:solidFill>
                  <a:schemeClr val="tx1">
                    <a:lumMod val="75000"/>
                    <a:lumOff val="25000"/>
                  </a:schemeClr>
                </a:solidFill>
              </a:rPr>
              <a:t> </a:t>
            </a:r>
            <a:r>
              <a:rPr lang="en-US" dirty="0" err="1">
                <a:solidFill>
                  <a:schemeClr val="tx1">
                    <a:lumMod val="75000"/>
                    <a:lumOff val="25000"/>
                  </a:schemeClr>
                </a:solidFill>
              </a:rPr>
              <a:t>zwischen</a:t>
            </a:r>
            <a:r>
              <a:rPr lang="en-US" dirty="0">
                <a:solidFill>
                  <a:schemeClr val="tx1">
                    <a:lumMod val="75000"/>
                    <a:lumOff val="25000"/>
                  </a:schemeClr>
                </a:solidFill>
              </a:rPr>
              <a:t> -1 und 1</a:t>
            </a:r>
          </a:p>
          <a:p>
            <a:pPr>
              <a:buClr>
                <a:schemeClr val="tx2"/>
              </a:buClr>
            </a:pPr>
            <a:r>
              <a:rPr lang="en-US" dirty="0" err="1">
                <a:solidFill>
                  <a:schemeClr val="tx1">
                    <a:lumMod val="75000"/>
                    <a:lumOff val="25000"/>
                  </a:schemeClr>
                </a:solidFill>
              </a:rPr>
              <a:t>Durch</a:t>
            </a:r>
            <a:r>
              <a:rPr lang="en-US" dirty="0">
                <a:solidFill>
                  <a:schemeClr val="tx1">
                    <a:lumMod val="75000"/>
                    <a:lumOff val="25000"/>
                  </a:schemeClr>
                </a:solidFill>
              </a:rPr>
              <a:t> den </a:t>
            </a:r>
            <a:r>
              <a:rPr lang="en-US" dirty="0" err="1">
                <a:solidFill>
                  <a:schemeClr val="tx1">
                    <a:lumMod val="75000"/>
                    <a:lumOff val="25000"/>
                  </a:schemeClr>
                </a:solidFill>
              </a:rPr>
              <a:t>exponentiellen</a:t>
            </a:r>
            <a:r>
              <a:rPr lang="en-US" dirty="0">
                <a:solidFill>
                  <a:schemeClr val="tx1">
                    <a:lumMod val="75000"/>
                    <a:lumOff val="25000"/>
                  </a:schemeClr>
                </a:solidFill>
              </a:rPr>
              <a:t> </a:t>
            </a:r>
            <a:r>
              <a:rPr lang="en-US" dirty="0" err="1">
                <a:solidFill>
                  <a:schemeClr val="tx1">
                    <a:lumMod val="75000"/>
                    <a:lumOff val="25000"/>
                  </a:schemeClr>
                </a:solidFill>
              </a:rPr>
              <a:t>Anteil</a:t>
            </a:r>
            <a:r>
              <a:rPr lang="en-US" dirty="0">
                <a:solidFill>
                  <a:schemeClr val="tx1">
                    <a:lumMod val="75000"/>
                    <a:lumOff val="25000"/>
                  </a:schemeClr>
                </a:solidFill>
              </a:rPr>
              <a:t> am Term </a:t>
            </a:r>
            <a:r>
              <a:rPr lang="en-US" dirty="0" err="1">
                <a:solidFill>
                  <a:schemeClr val="tx1">
                    <a:lumMod val="75000"/>
                    <a:lumOff val="25000"/>
                  </a:schemeClr>
                </a:solidFill>
              </a:rPr>
              <a:t>ist</a:t>
            </a:r>
            <a:r>
              <a:rPr lang="en-US" dirty="0">
                <a:solidFill>
                  <a:schemeClr val="tx1">
                    <a:lumMod val="75000"/>
                    <a:lumOff val="25000"/>
                  </a:schemeClr>
                </a:solidFill>
              </a:rPr>
              <a:t> </a:t>
            </a:r>
            <a:r>
              <a:rPr lang="en-US" dirty="0" err="1">
                <a:solidFill>
                  <a:schemeClr val="tx1">
                    <a:lumMod val="75000"/>
                    <a:lumOff val="25000"/>
                  </a:schemeClr>
                </a:solidFill>
              </a:rPr>
              <a:t>sie</a:t>
            </a:r>
            <a:r>
              <a:rPr lang="en-US" dirty="0">
                <a:solidFill>
                  <a:schemeClr val="tx1">
                    <a:lumMod val="75000"/>
                    <a:lumOff val="25000"/>
                  </a:schemeClr>
                </a:solidFill>
              </a:rPr>
              <a:t> </a:t>
            </a:r>
            <a:r>
              <a:rPr lang="en-US" dirty="0" err="1">
                <a:solidFill>
                  <a:schemeClr val="tx1">
                    <a:lumMod val="75000"/>
                    <a:lumOff val="25000"/>
                  </a:schemeClr>
                </a:solidFill>
              </a:rPr>
              <a:t>wesentlich</a:t>
            </a:r>
            <a:r>
              <a:rPr lang="en-US" dirty="0">
                <a:solidFill>
                  <a:schemeClr val="tx1">
                    <a:lumMod val="75000"/>
                    <a:lumOff val="25000"/>
                  </a:schemeClr>
                </a:solidFill>
              </a:rPr>
              <a:t> </a:t>
            </a:r>
            <a:r>
              <a:rPr lang="en-US" dirty="0" err="1">
                <a:solidFill>
                  <a:schemeClr val="tx1">
                    <a:lumMod val="75000"/>
                    <a:lumOff val="25000"/>
                  </a:schemeClr>
                </a:solidFill>
              </a:rPr>
              <a:t>aufwändiger</a:t>
            </a:r>
            <a:r>
              <a:rPr lang="en-US" dirty="0">
                <a:solidFill>
                  <a:schemeClr val="tx1">
                    <a:lumMod val="75000"/>
                    <a:lumOff val="25000"/>
                  </a:schemeClr>
                </a:solidFill>
              </a:rPr>
              <a:t> in der </a:t>
            </a:r>
            <a:r>
              <a:rPr lang="en-US" dirty="0" err="1">
                <a:solidFill>
                  <a:schemeClr val="tx1">
                    <a:lumMod val="75000"/>
                    <a:lumOff val="25000"/>
                  </a:schemeClr>
                </a:solidFill>
              </a:rPr>
              <a:t>Berechnung</a:t>
            </a:r>
            <a:r>
              <a:rPr lang="en-US" dirty="0">
                <a:solidFill>
                  <a:schemeClr val="tx1">
                    <a:lumMod val="75000"/>
                    <a:lumOff val="25000"/>
                  </a:schemeClr>
                </a:solidFill>
              </a:rPr>
              <a:t> </a:t>
            </a:r>
            <a:r>
              <a:rPr lang="en-US" dirty="0" err="1">
                <a:solidFill>
                  <a:schemeClr val="tx1">
                    <a:lumMod val="75000"/>
                    <a:lumOff val="25000"/>
                  </a:schemeClr>
                </a:solidFill>
              </a:rPr>
              <a:t>als</a:t>
            </a:r>
            <a:r>
              <a:rPr lang="en-US" dirty="0">
                <a:solidFill>
                  <a:schemeClr val="tx1">
                    <a:lumMod val="75000"/>
                    <a:lumOff val="25000"/>
                  </a:schemeClr>
                </a:solidFill>
              </a:rPr>
              <a:t> </a:t>
            </a:r>
            <a:r>
              <a:rPr lang="en-US" dirty="0" err="1">
                <a:solidFill>
                  <a:schemeClr val="tx1">
                    <a:lumMod val="75000"/>
                    <a:lumOff val="25000"/>
                  </a:schemeClr>
                </a:solidFill>
              </a:rPr>
              <a:t>bspw</a:t>
            </a:r>
            <a:r>
              <a:rPr lang="en-US" dirty="0">
                <a:solidFill>
                  <a:schemeClr val="tx1">
                    <a:lumMod val="75000"/>
                    <a:lumOff val="25000"/>
                  </a:schemeClr>
                </a:solidFill>
              </a:rPr>
              <a:t>. ReLU und </a:t>
            </a:r>
            <a:r>
              <a:rPr lang="en-US" dirty="0" err="1">
                <a:solidFill>
                  <a:schemeClr val="tx1">
                    <a:lumMod val="75000"/>
                    <a:lumOff val="25000"/>
                  </a:schemeClr>
                </a:solidFill>
              </a:rPr>
              <a:t>benötigt</a:t>
            </a:r>
            <a:r>
              <a:rPr lang="en-US" dirty="0">
                <a:solidFill>
                  <a:schemeClr val="tx1">
                    <a:lumMod val="75000"/>
                    <a:lumOff val="25000"/>
                  </a:schemeClr>
                </a:solidFill>
              </a:rPr>
              <a:t> </a:t>
            </a:r>
            <a:r>
              <a:rPr lang="en-US" dirty="0" err="1">
                <a:solidFill>
                  <a:schemeClr val="tx1">
                    <a:lumMod val="75000"/>
                    <a:lumOff val="25000"/>
                  </a:schemeClr>
                </a:solidFill>
              </a:rPr>
              <a:t>entsprechend</a:t>
            </a:r>
            <a:r>
              <a:rPr lang="en-US" dirty="0">
                <a:solidFill>
                  <a:schemeClr val="tx1">
                    <a:lumMod val="75000"/>
                    <a:lumOff val="25000"/>
                  </a:schemeClr>
                </a:solidFill>
              </a:rPr>
              <a:t> </a:t>
            </a:r>
            <a:r>
              <a:rPr lang="en-US" dirty="0" err="1">
                <a:solidFill>
                  <a:schemeClr val="tx1">
                    <a:lumMod val="75000"/>
                    <a:lumOff val="25000"/>
                  </a:schemeClr>
                </a:solidFill>
              </a:rPr>
              <a:t>länger</a:t>
            </a:r>
            <a:endParaRPr lang="en-US" dirty="0">
              <a:solidFill>
                <a:schemeClr val="tx1">
                  <a:lumMod val="75000"/>
                  <a:lumOff val="25000"/>
                </a:schemeClr>
              </a:solidFill>
            </a:endParaRPr>
          </a:p>
          <a:p>
            <a:pPr>
              <a:buClr>
                <a:schemeClr val="tx2"/>
              </a:buClr>
            </a:pPr>
            <a:r>
              <a:rPr lang="en-US" dirty="0" err="1">
                <a:solidFill>
                  <a:schemeClr val="tx1">
                    <a:lumMod val="75000"/>
                    <a:lumOff val="25000"/>
                  </a:schemeClr>
                </a:solidFill>
              </a:rPr>
              <a:t>Nachteil</a:t>
            </a:r>
            <a:r>
              <a:rPr lang="en-US" dirty="0">
                <a:solidFill>
                  <a:schemeClr val="tx1">
                    <a:lumMod val="75000"/>
                    <a:lumOff val="25000"/>
                  </a:schemeClr>
                </a:solidFill>
              </a:rPr>
              <a:t> der Sigmoid-</a:t>
            </a:r>
            <a:r>
              <a:rPr lang="en-US" dirty="0" err="1">
                <a:solidFill>
                  <a:schemeClr val="tx1">
                    <a:lumMod val="75000"/>
                    <a:lumOff val="25000"/>
                  </a:schemeClr>
                </a:solidFill>
              </a:rPr>
              <a:t>Funktion</a:t>
            </a:r>
            <a:r>
              <a:rPr lang="en-US" dirty="0">
                <a:solidFill>
                  <a:schemeClr val="tx1">
                    <a:lumMod val="75000"/>
                    <a:lumOff val="25000"/>
                  </a:schemeClr>
                </a:solidFill>
              </a:rPr>
              <a:t> </a:t>
            </a:r>
            <a:r>
              <a:rPr lang="en-US" dirty="0" err="1">
                <a:solidFill>
                  <a:schemeClr val="tx1">
                    <a:lumMod val="75000"/>
                    <a:lumOff val="25000"/>
                  </a:schemeClr>
                </a:solidFill>
              </a:rPr>
              <a:t>ist</a:t>
            </a:r>
            <a:r>
              <a:rPr lang="en-US" dirty="0">
                <a:solidFill>
                  <a:schemeClr val="tx1">
                    <a:lumMod val="75000"/>
                    <a:lumOff val="25000"/>
                  </a:schemeClr>
                </a:solidFill>
              </a:rPr>
              <a:t> das Vanishing Gradient Problem; die </a:t>
            </a:r>
            <a:r>
              <a:rPr lang="en-US" dirty="0" err="1">
                <a:solidFill>
                  <a:schemeClr val="tx1">
                    <a:lumMod val="75000"/>
                    <a:lumOff val="25000"/>
                  </a:schemeClr>
                </a:solidFill>
              </a:rPr>
              <a:t>Ableitung</a:t>
            </a:r>
            <a:r>
              <a:rPr lang="en-US" dirty="0">
                <a:solidFill>
                  <a:schemeClr val="tx1">
                    <a:lumMod val="75000"/>
                    <a:lumOff val="25000"/>
                  </a:schemeClr>
                </a:solidFill>
              </a:rPr>
              <a:t> der Sigmoid-</a:t>
            </a:r>
            <a:r>
              <a:rPr lang="en-US" dirty="0" err="1">
                <a:solidFill>
                  <a:schemeClr val="tx1">
                    <a:lumMod val="75000"/>
                    <a:lumOff val="25000"/>
                  </a:schemeClr>
                </a:solidFill>
              </a:rPr>
              <a:t>Funktion</a:t>
            </a:r>
            <a:r>
              <a:rPr lang="en-US" dirty="0">
                <a:solidFill>
                  <a:schemeClr val="tx1">
                    <a:lumMod val="75000"/>
                    <a:lumOff val="25000"/>
                  </a:schemeClr>
                </a:solidFill>
              </a:rPr>
              <a:t> </a:t>
            </a:r>
            <a:r>
              <a:rPr lang="en-US" dirty="0" err="1">
                <a:solidFill>
                  <a:schemeClr val="tx1">
                    <a:lumMod val="75000"/>
                    <a:lumOff val="25000"/>
                  </a:schemeClr>
                </a:solidFill>
              </a:rPr>
              <a:t>geht</a:t>
            </a:r>
            <a:r>
              <a:rPr lang="en-US" dirty="0">
                <a:solidFill>
                  <a:schemeClr val="tx1">
                    <a:lumMod val="75000"/>
                    <a:lumOff val="25000"/>
                  </a:schemeClr>
                </a:solidFill>
              </a:rPr>
              <a:t> für </a:t>
            </a:r>
            <a:r>
              <a:rPr lang="en-US" dirty="0" err="1">
                <a:solidFill>
                  <a:schemeClr val="tx1">
                    <a:lumMod val="75000"/>
                    <a:lumOff val="25000"/>
                  </a:schemeClr>
                </a:solidFill>
              </a:rPr>
              <a:t>Werte</a:t>
            </a:r>
            <a:r>
              <a:rPr lang="en-US" dirty="0">
                <a:solidFill>
                  <a:schemeClr val="tx1">
                    <a:lumMod val="75000"/>
                    <a:lumOff val="25000"/>
                  </a:schemeClr>
                </a:solidFill>
              </a:rPr>
              <a:t> ab 3 / -3 </a:t>
            </a:r>
            <a:r>
              <a:rPr lang="en-US" dirty="0" err="1">
                <a:solidFill>
                  <a:schemeClr val="tx1">
                    <a:lumMod val="75000"/>
                    <a:lumOff val="25000"/>
                  </a:schemeClr>
                </a:solidFill>
              </a:rPr>
              <a:t>gegen</a:t>
            </a:r>
            <a:r>
              <a:rPr lang="en-US" dirty="0">
                <a:solidFill>
                  <a:schemeClr val="tx1">
                    <a:lumMod val="75000"/>
                    <a:lumOff val="25000"/>
                  </a:schemeClr>
                </a:solidFill>
              </a:rPr>
              <a:t> Null</a:t>
            </a:r>
          </a:p>
          <a:p>
            <a:pPr>
              <a:buClr>
                <a:schemeClr val="tx2"/>
              </a:buClr>
            </a:pPr>
            <a:r>
              <a:rPr lang="en-US" dirty="0" err="1">
                <a:solidFill>
                  <a:schemeClr val="tx1">
                    <a:lumMod val="75000"/>
                    <a:lumOff val="25000"/>
                  </a:schemeClr>
                </a:solidFill>
              </a:rPr>
              <a:t>Dadurch</a:t>
            </a:r>
            <a:r>
              <a:rPr lang="en-US" dirty="0">
                <a:solidFill>
                  <a:schemeClr val="tx1">
                    <a:lumMod val="75000"/>
                    <a:lumOff val="25000"/>
                  </a:schemeClr>
                </a:solidFill>
              </a:rPr>
              <a:t> </a:t>
            </a:r>
            <a:r>
              <a:rPr lang="en-US" dirty="0" err="1">
                <a:solidFill>
                  <a:schemeClr val="tx1">
                    <a:lumMod val="75000"/>
                    <a:lumOff val="25000"/>
                  </a:schemeClr>
                </a:solidFill>
              </a:rPr>
              <a:t>wird</a:t>
            </a:r>
            <a:r>
              <a:rPr lang="en-US" dirty="0">
                <a:solidFill>
                  <a:schemeClr val="tx1">
                    <a:lumMod val="75000"/>
                    <a:lumOff val="25000"/>
                  </a:schemeClr>
                </a:solidFill>
              </a:rPr>
              <a:t> das </a:t>
            </a:r>
            <a:r>
              <a:rPr lang="en-US" dirty="0" err="1">
                <a:solidFill>
                  <a:schemeClr val="tx1">
                    <a:lumMod val="75000"/>
                    <a:lumOff val="25000"/>
                  </a:schemeClr>
                </a:solidFill>
              </a:rPr>
              <a:t>Lernen</a:t>
            </a:r>
            <a:r>
              <a:rPr lang="en-US" dirty="0">
                <a:solidFill>
                  <a:schemeClr val="tx1">
                    <a:lumMod val="75000"/>
                    <a:lumOff val="25000"/>
                  </a:schemeClr>
                </a:solidFill>
              </a:rPr>
              <a:t> des </a:t>
            </a:r>
            <a:r>
              <a:rPr lang="en-US" dirty="0" err="1">
                <a:solidFill>
                  <a:schemeClr val="tx1">
                    <a:lumMod val="75000"/>
                    <a:lumOff val="25000"/>
                  </a:schemeClr>
                </a:solidFill>
              </a:rPr>
              <a:t>Netzes</a:t>
            </a:r>
            <a:r>
              <a:rPr lang="en-US" dirty="0">
                <a:solidFill>
                  <a:schemeClr val="tx1">
                    <a:lumMod val="75000"/>
                    <a:lumOff val="25000"/>
                  </a:schemeClr>
                </a:solidFill>
              </a:rPr>
              <a:t> </a:t>
            </a:r>
            <a:r>
              <a:rPr lang="en-US" dirty="0" err="1">
                <a:solidFill>
                  <a:schemeClr val="tx1">
                    <a:lumMod val="75000"/>
                    <a:lumOff val="25000"/>
                  </a:schemeClr>
                </a:solidFill>
              </a:rPr>
              <a:t>behindert</a:t>
            </a:r>
            <a:r>
              <a:rPr lang="en-US" dirty="0">
                <a:solidFill>
                  <a:schemeClr val="tx1">
                    <a:lumMod val="75000"/>
                    <a:lumOff val="25000"/>
                  </a:schemeClr>
                </a:solidFill>
              </a:rPr>
              <a:t>, da </a:t>
            </a:r>
            <a:r>
              <a:rPr lang="en-US" dirty="0" err="1">
                <a:solidFill>
                  <a:schemeClr val="tx1">
                    <a:lumMod val="75000"/>
                    <a:lumOff val="25000"/>
                  </a:schemeClr>
                </a:solidFill>
              </a:rPr>
              <a:t>Gewichtsupdates</a:t>
            </a:r>
            <a:r>
              <a:rPr lang="en-US" dirty="0">
                <a:solidFill>
                  <a:schemeClr val="tx1">
                    <a:lumMod val="75000"/>
                    <a:lumOff val="25000"/>
                  </a:schemeClr>
                </a:solidFill>
              </a:rPr>
              <a:t> </a:t>
            </a:r>
            <a:r>
              <a:rPr lang="en-US" dirty="0" err="1">
                <a:solidFill>
                  <a:schemeClr val="tx1">
                    <a:lumMod val="75000"/>
                    <a:lumOff val="25000"/>
                  </a:schemeClr>
                </a:solidFill>
              </a:rPr>
              <a:t>nur</a:t>
            </a:r>
            <a:r>
              <a:rPr lang="en-US" dirty="0">
                <a:solidFill>
                  <a:schemeClr val="tx1">
                    <a:lumMod val="75000"/>
                    <a:lumOff val="25000"/>
                  </a:schemeClr>
                </a:solidFill>
              </a:rPr>
              <a:t> </a:t>
            </a:r>
            <a:r>
              <a:rPr lang="en-US" dirty="0" err="1">
                <a:solidFill>
                  <a:schemeClr val="tx1">
                    <a:lumMod val="75000"/>
                    <a:lumOff val="25000"/>
                  </a:schemeClr>
                </a:solidFill>
              </a:rPr>
              <a:t>noch</a:t>
            </a:r>
            <a:r>
              <a:rPr lang="en-US" dirty="0">
                <a:solidFill>
                  <a:schemeClr val="tx1">
                    <a:lumMod val="75000"/>
                    <a:lumOff val="25000"/>
                  </a:schemeClr>
                </a:solidFill>
              </a:rPr>
              <a:t> in </a:t>
            </a:r>
            <a:r>
              <a:rPr lang="en-US" dirty="0" err="1">
                <a:solidFill>
                  <a:schemeClr val="tx1">
                    <a:lumMod val="75000"/>
                    <a:lumOff val="25000"/>
                  </a:schemeClr>
                </a:solidFill>
              </a:rPr>
              <a:t>sehr</a:t>
            </a:r>
            <a:r>
              <a:rPr lang="en-US" dirty="0">
                <a:solidFill>
                  <a:schemeClr val="tx1">
                    <a:lumMod val="75000"/>
                    <a:lumOff val="25000"/>
                  </a:schemeClr>
                </a:solidFill>
              </a:rPr>
              <a:t> </a:t>
            </a:r>
            <a:r>
              <a:rPr lang="en-US" dirty="0" err="1">
                <a:solidFill>
                  <a:schemeClr val="tx1">
                    <a:lumMod val="75000"/>
                    <a:lumOff val="25000"/>
                  </a:schemeClr>
                </a:solidFill>
              </a:rPr>
              <a:t>geringen</a:t>
            </a:r>
            <a:r>
              <a:rPr lang="en-US" dirty="0">
                <a:solidFill>
                  <a:schemeClr val="tx1">
                    <a:lumMod val="75000"/>
                    <a:lumOff val="25000"/>
                  </a:schemeClr>
                </a:solidFill>
              </a:rPr>
              <a:t> </a:t>
            </a:r>
            <a:r>
              <a:rPr lang="en-US" dirty="0" err="1">
                <a:solidFill>
                  <a:schemeClr val="tx1">
                    <a:lumMod val="75000"/>
                    <a:lumOff val="25000"/>
                  </a:schemeClr>
                </a:solidFill>
              </a:rPr>
              <a:t>Maßen</a:t>
            </a:r>
            <a:r>
              <a:rPr lang="en-US" dirty="0">
                <a:solidFill>
                  <a:schemeClr val="tx1">
                    <a:lumMod val="75000"/>
                    <a:lumOff val="25000"/>
                  </a:schemeClr>
                </a:solidFill>
              </a:rPr>
              <a:t> </a:t>
            </a:r>
            <a:r>
              <a:rPr lang="en-US" dirty="0" err="1">
                <a:solidFill>
                  <a:schemeClr val="tx1">
                    <a:lumMod val="75000"/>
                    <a:lumOff val="25000"/>
                  </a:schemeClr>
                </a:solidFill>
              </a:rPr>
              <a:t>möglich</a:t>
            </a:r>
            <a:r>
              <a:rPr lang="en-US" dirty="0">
                <a:solidFill>
                  <a:schemeClr val="tx1">
                    <a:lumMod val="75000"/>
                    <a:lumOff val="25000"/>
                  </a:schemeClr>
                </a:solidFill>
              </a:rPr>
              <a:t> </a:t>
            </a:r>
            <a:r>
              <a:rPr lang="en-US" dirty="0" err="1">
                <a:solidFill>
                  <a:schemeClr val="tx1">
                    <a:lumMod val="75000"/>
                    <a:lumOff val="25000"/>
                  </a:schemeClr>
                </a:solidFill>
              </a:rPr>
              <a:t>sind</a:t>
            </a:r>
            <a:r>
              <a:rPr lang="en-US" dirty="0">
                <a:solidFill>
                  <a:schemeClr val="tx1">
                    <a:lumMod val="75000"/>
                    <a:lumOff val="25000"/>
                  </a:schemeClr>
                </a:solidFill>
              </a:rPr>
              <a:t>, dies gilt </a:t>
            </a:r>
            <a:r>
              <a:rPr lang="en-US" dirty="0" err="1">
                <a:solidFill>
                  <a:schemeClr val="tx1">
                    <a:lumMod val="75000"/>
                    <a:lumOff val="25000"/>
                  </a:schemeClr>
                </a:solidFill>
              </a:rPr>
              <a:t>vor</a:t>
            </a:r>
            <a:r>
              <a:rPr lang="en-US" dirty="0">
                <a:solidFill>
                  <a:schemeClr val="tx1">
                    <a:lumMod val="75000"/>
                    <a:lumOff val="25000"/>
                  </a:schemeClr>
                </a:solidFill>
              </a:rPr>
              <a:t> </a:t>
            </a:r>
            <a:r>
              <a:rPr lang="en-US" dirty="0" err="1">
                <a:solidFill>
                  <a:schemeClr val="tx1">
                    <a:lumMod val="75000"/>
                    <a:lumOff val="25000"/>
                  </a:schemeClr>
                </a:solidFill>
              </a:rPr>
              <a:t>allem</a:t>
            </a:r>
            <a:r>
              <a:rPr lang="en-US" dirty="0">
                <a:solidFill>
                  <a:schemeClr val="tx1">
                    <a:lumMod val="75000"/>
                    <a:lumOff val="25000"/>
                  </a:schemeClr>
                </a:solidFill>
              </a:rPr>
              <a:t> für </a:t>
            </a:r>
            <a:r>
              <a:rPr lang="en-US" dirty="0" err="1">
                <a:solidFill>
                  <a:schemeClr val="tx1">
                    <a:lumMod val="75000"/>
                    <a:lumOff val="25000"/>
                  </a:schemeClr>
                </a:solidFill>
              </a:rPr>
              <a:t>tiefere</a:t>
            </a:r>
            <a:r>
              <a:rPr lang="en-US" dirty="0">
                <a:solidFill>
                  <a:schemeClr val="tx1">
                    <a:lumMod val="75000"/>
                    <a:lumOff val="25000"/>
                  </a:schemeClr>
                </a:solidFill>
              </a:rPr>
              <a:t> </a:t>
            </a:r>
            <a:r>
              <a:rPr lang="en-US" dirty="0" err="1">
                <a:solidFill>
                  <a:schemeClr val="tx1">
                    <a:lumMod val="75000"/>
                    <a:lumOff val="25000"/>
                  </a:schemeClr>
                </a:solidFill>
              </a:rPr>
              <a:t>Netze</a:t>
            </a:r>
            <a:endParaRPr lang="en-US" dirty="0">
              <a:solidFill>
                <a:schemeClr val="tx1">
                  <a:lumMod val="75000"/>
                  <a:lumOff val="25000"/>
                </a:schemeClr>
              </a:solidFill>
            </a:endParaRPr>
          </a:p>
          <a:p>
            <a:pPr>
              <a:buClr>
                <a:schemeClr val="tx2"/>
              </a:buClr>
            </a:pPr>
            <a:r>
              <a:rPr lang="en-US" dirty="0" err="1">
                <a:solidFill>
                  <a:schemeClr val="tx1">
                    <a:lumMod val="75000"/>
                    <a:lumOff val="25000"/>
                  </a:schemeClr>
                </a:solidFill>
              </a:rPr>
              <a:t>Im</a:t>
            </a:r>
            <a:r>
              <a:rPr lang="en-US" dirty="0">
                <a:solidFill>
                  <a:schemeClr val="tx1">
                    <a:lumMod val="75000"/>
                    <a:lumOff val="25000"/>
                  </a:schemeClr>
                </a:solidFill>
              </a:rPr>
              <a:t> </a:t>
            </a:r>
            <a:r>
              <a:rPr lang="en-US" dirty="0" err="1">
                <a:solidFill>
                  <a:schemeClr val="tx1">
                    <a:lumMod val="75000"/>
                    <a:lumOff val="25000"/>
                  </a:schemeClr>
                </a:solidFill>
              </a:rPr>
              <a:t>Beispiel</a:t>
            </a:r>
            <a:r>
              <a:rPr lang="en-US" dirty="0">
                <a:solidFill>
                  <a:schemeClr val="tx1">
                    <a:lumMod val="75000"/>
                    <a:lumOff val="25000"/>
                  </a:schemeClr>
                </a:solidFill>
              </a:rPr>
              <a:t> </a:t>
            </a:r>
            <a:r>
              <a:rPr lang="en-US" dirty="0" err="1">
                <a:solidFill>
                  <a:schemeClr val="tx1">
                    <a:lumMod val="75000"/>
                    <a:lumOff val="25000"/>
                  </a:schemeClr>
                </a:solidFill>
              </a:rPr>
              <a:t>scheint</a:t>
            </a:r>
            <a:r>
              <a:rPr lang="en-US" dirty="0">
                <a:solidFill>
                  <a:schemeClr val="tx1">
                    <a:lumMod val="75000"/>
                    <a:lumOff val="25000"/>
                  </a:schemeClr>
                </a:solidFill>
              </a:rPr>
              <a:t> das </a:t>
            </a:r>
            <a:r>
              <a:rPr lang="en-US" dirty="0" err="1">
                <a:solidFill>
                  <a:schemeClr val="tx1">
                    <a:lumMod val="75000"/>
                    <a:lumOff val="25000"/>
                  </a:schemeClr>
                </a:solidFill>
              </a:rPr>
              <a:t>Netz</a:t>
            </a:r>
            <a:r>
              <a:rPr lang="en-US" dirty="0">
                <a:solidFill>
                  <a:schemeClr val="tx1">
                    <a:lumMod val="75000"/>
                    <a:lumOff val="25000"/>
                  </a:schemeClr>
                </a:solidFill>
              </a:rPr>
              <a:t> </a:t>
            </a:r>
            <a:r>
              <a:rPr lang="en-US" dirty="0" err="1">
                <a:solidFill>
                  <a:schemeClr val="tx1">
                    <a:lumMod val="75000"/>
                    <a:lumOff val="25000"/>
                  </a:schemeClr>
                </a:solidFill>
              </a:rPr>
              <a:t>noch</a:t>
            </a:r>
            <a:r>
              <a:rPr lang="en-US" dirty="0">
                <a:solidFill>
                  <a:schemeClr val="tx1">
                    <a:lumMod val="75000"/>
                    <a:lumOff val="25000"/>
                  </a:schemeClr>
                </a:solidFill>
              </a:rPr>
              <a:t> </a:t>
            </a:r>
            <a:r>
              <a:rPr lang="en-US" dirty="0" err="1">
                <a:solidFill>
                  <a:schemeClr val="tx1">
                    <a:lumMod val="75000"/>
                    <a:lumOff val="25000"/>
                  </a:schemeClr>
                </a:solidFill>
              </a:rPr>
              <a:t>flach</a:t>
            </a:r>
            <a:r>
              <a:rPr lang="en-US" dirty="0">
                <a:solidFill>
                  <a:schemeClr val="tx1">
                    <a:lumMod val="75000"/>
                    <a:lumOff val="25000"/>
                  </a:schemeClr>
                </a:solidFill>
              </a:rPr>
              <a:t> </a:t>
            </a:r>
            <a:r>
              <a:rPr lang="en-US" dirty="0" err="1">
                <a:solidFill>
                  <a:schemeClr val="tx1">
                    <a:lumMod val="75000"/>
                    <a:lumOff val="25000"/>
                  </a:schemeClr>
                </a:solidFill>
              </a:rPr>
              <a:t>genug</a:t>
            </a:r>
            <a:r>
              <a:rPr lang="en-US" dirty="0">
                <a:solidFill>
                  <a:schemeClr val="tx1">
                    <a:lumMod val="75000"/>
                    <a:lumOff val="25000"/>
                  </a:schemeClr>
                </a:solidFill>
              </a:rPr>
              <a:t> </a:t>
            </a:r>
            <a:r>
              <a:rPr lang="en-US" dirty="0" err="1">
                <a:solidFill>
                  <a:schemeClr val="tx1">
                    <a:lumMod val="75000"/>
                    <a:lumOff val="25000"/>
                  </a:schemeClr>
                </a:solidFill>
              </a:rPr>
              <a:t>gewesen</a:t>
            </a:r>
            <a:r>
              <a:rPr lang="en-US" dirty="0">
                <a:solidFill>
                  <a:schemeClr val="tx1">
                    <a:lumMod val="75000"/>
                    <a:lumOff val="25000"/>
                  </a:schemeClr>
                </a:solidFill>
              </a:rPr>
              <a:t> </a:t>
            </a:r>
            <a:r>
              <a:rPr lang="en-US" dirty="0" err="1">
                <a:solidFill>
                  <a:schemeClr val="tx1">
                    <a:lumMod val="75000"/>
                    <a:lumOff val="25000"/>
                  </a:schemeClr>
                </a:solidFill>
              </a:rPr>
              <a:t>zu</a:t>
            </a:r>
            <a:r>
              <a:rPr lang="en-US" dirty="0">
                <a:solidFill>
                  <a:schemeClr val="tx1">
                    <a:lumMod val="75000"/>
                    <a:lumOff val="25000"/>
                  </a:schemeClr>
                </a:solidFill>
              </a:rPr>
              <a:t> sein, um </a:t>
            </a:r>
            <a:r>
              <a:rPr lang="en-US" dirty="0" err="1">
                <a:solidFill>
                  <a:schemeClr val="tx1">
                    <a:lumMod val="75000"/>
                    <a:lumOff val="25000"/>
                  </a:schemeClr>
                </a:solidFill>
              </a:rPr>
              <a:t>einen</a:t>
            </a:r>
            <a:r>
              <a:rPr lang="en-US" dirty="0">
                <a:solidFill>
                  <a:schemeClr val="tx1">
                    <a:lumMod val="75000"/>
                    <a:lumOff val="25000"/>
                  </a:schemeClr>
                </a:solidFill>
              </a:rPr>
              <a:t> </a:t>
            </a:r>
            <a:r>
              <a:rPr lang="en-US" dirty="0" err="1">
                <a:solidFill>
                  <a:schemeClr val="tx1">
                    <a:lumMod val="75000"/>
                    <a:lumOff val="25000"/>
                  </a:schemeClr>
                </a:solidFill>
              </a:rPr>
              <a:t>sinnvollen</a:t>
            </a:r>
            <a:r>
              <a:rPr lang="en-US" dirty="0">
                <a:solidFill>
                  <a:schemeClr val="tx1">
                    <a:lumMod val="75000"/>
                    <a:lumOff val="25000"/>
                  </a:schemeClr>
                </a:solidFill>
              </a:rPr>
              <a:t> </a:t>
            </a:r>
            <a:r>
              <a:rPr lang="en-US" dirty="0" err="1">
                <a:solidFill>
                  <a:schemeClr val="tx1">
                    <a:lumMod val="75000"/>
                    <a:lumOff val="25000"/>
                  </a:schemeClr>
                </a:solidFill>
              </a:rPr>
              <a:t>Lernvorgang</a:t>
            </a:r>
            <a:r>
              <a:rPr lang="en-US" dirty="0">
                <a:solidFill>
                  <a:schemeClr val="tx1">
                    <a:lumMod val="75000"/>
                    <a:lumOff val="25000"/>
                  </a:schemeClr>
                </a:solidFill>
              </a:rPr>
              <a:t> </a:t>
            </a:r>
            <a:r>
              <a:rPr lang="en-US" dirty="0" err="1">
                <a:solidFill>
                  <a:schemeClr val="tx1">
                    <a:lumMod val="75000"/>
                    <a:lumOff val="25000"/>
                  </a:schemeClr>
                </a:solidFill>
              </a:rPr>
              <a:t>zu</a:t>
            </a:r>
            <a:r>
              <a:rPr lang="en-US" dirty="0">
                <a:solidFill>
                  <a:schemeClr val="tx1">
                    <a:lumMod val="75000"/>
                    <a:lumOff val="25000"/>
                  </a:schemeClr>
                </a:solidFill>
              </a:rPr>
              <a:t> </a:t>
            </a:r>
            <a:r>
              <a:rPr lang="en-US" dirty="0" err="1">
                <a:solidFill>
                  <a:schemeClr val="tx1">
                    <a:lumMod val="75000"/>
                    <a:lumOff val="25000"/>
                  </a:schemeClr>
                </a:solidFill>
              </a:rPr>
              <a:t>erlauben</a:t>
            </a:r>
            <a:endParaRPr lang="en-US" dirty="0">
              <a:solidFill>
                <a:schemeClr val="tx1">
                  <a:lumMod val="75000"/>
                  <a:lumOff val="25000"/>
                </a:schemeClr>
              </a:solidFill>
            </a:endParaRPr>
          </a:p>
          <a:p>
            <a:pPr>
              <a:buClr>
                <a:schemeClr val="tx2"/>
              </a:buClr>
            </a:pPr>
            <a:r>
              <a:rPr lang="en-US" dirty="0">
                <a:solidFill>
                  <a:schemeClr val="tx1">
                    <a:lumMod val="75000"/>
                    <a:lumOff val="25000"/>
                  </a:schemeClr>
                </a:solidFill>
              </a:rPr>
              <a:t>Accuracy </a:t>
            </a:r>
            <a:r>
              <a:rPr lang="en-US" dirty="0" err="1">
                <a:solidFill>
                  <a:schemeClr val="tx1">
                    <a:lumMod val="75000"/>
                    <a:lumOff val="25000"/>
                  </a:schemeClr>
                </a:solidFill>
              </a:rPr>
              <a:t>liegt</a:t>
            </a:r>
            <a:r>
              <a:rPr lang="en-US" dirty="0">
                <a:solidFill>
                  <a:schemeClr val="tx1">
                    <a:lumMod val="75000"/>
                    <a:lumOff val="25000"/>
                  </a:schemeClr>
                </a:solidFill>
              </a:rPr>
              <a:t> </a:t>
            </a:r>
            <a:r>
              <a:rPr lang="en-US" dirty="0" err="1">
                <a:solidFill>
                  <a:schemeClr val="tx1">
                    <a:lumMod val="75000"/>
                    <a:lumOff val="25000"/>
                  </a:schemeClr>
                </a:solidFill>
              </a:rPr>
              <a:t>bei</a:t>
            </a:r>
            <a:r>
              <a:rPr lang="en-US" dirty="0">
                <a:solidFill>
                  <a:schemeClr val="tx1">
                    <a:lumMod val="75000"/>
                    <a:lumOff val="25000"/>
                  </a:schemeClr>
                </a:solidFill>
              </a:rPr>
              <a:t> </a:t>
            </a:r>
            <a:r>
              <a:rPr lang="en-US" dirty="0" err="1">
                <a:solidFill>
                  <a:schemeClr val="tx1">
                    <a:lumMod val="75000"/>
                    <a:lumOff val="25000"/>
                  </a:schemeClr>
                </a:solidFill>
              </a:rPr>
              <a:t>etwa</a:t>
            </a:r>
            <a:r>
              <a:rPr lang="en-US" dirty="0">
                <a:solidFill>
                  <a:schemeClr val="tx1">
                    <a:lumMod val="75000"/>
                    <a:lumOff val="25000"/>
                  </a:schemeClr>
                </a:solidFill>
              </a:rPr>
              <a:t> 92.2%</a:t>
            </a:r>
          </a:p>
          <a:p>
            <a:pPr>
              <a:buClr>
                <a:schemeClr val="tx2"/>
              </a:buClr>
            </a:pPr>
            <a:r>
              <a:rPr lang="en-US" dirty="0" err="1">
                <a:solidFill>
                  <a:schemeClr val="tx1">
                    <a:lumMod val="75000"/>
                    <a:lumOff val="25000"/>
                  </a:schemeClr>
                </a:solidFill>
              </a:rPr>
              <a:t>Dennoch</a:t>
            </a:r>
            <a:r>
              <a:rPr lang="en-US" dirty="0">
                <a:solidFill>
                  <a:schemeClr val="tx1">
                    <a:lumMod val="75000"/>
                    <a:lumOff val="25000"/>
                  </a:schemeClr>
                </a:solidFill>
              </a:rPr>
              <a:t> </a:t>
            </a:r>
            <a:r>
              <a:rPr lang="en-US" dirty="0" err="1">
                <a:solidFill>
                  <a:schemeClr val="tx1">
                    <a:lumMod val="75000"/>
                    <a:lumOff val="25000"/>
                  </a:schemeClr>
                </a:solidFill>
              </a:rPr>
              <a:t>ergibt</a:t>
            </a:r>
            <a:r>
              <a:rPr lang="en-US" dirty="0">
                <a:solidFill>
                  <a:schemeClr val="tx1">
                    <a:lumMod val="75000"/>
                    <a:lumOff val="25000"/>
                  </a:schemeClr>
                </a:solidFill>
              </a:rPr>
              <a:t> </a:t>
            </a:r>
            <a:r>
              <a:rPr lang="en-US" dirty="0" err="1">
                <a:solidFill>
                  <a:schemeClr val="tx1">
                    <a:lumMod val="75000"/>
                    <a:lumOff val="25000"/>
                  </a:schemeClr>
                </a:solidFill>
              </a:rPr>
              <a:t>sich</a:t>
            </a:r>
            <a:r>
              <a:rPr lang="en-US" dirty="0">
                <a:solidFill>
                  <a:schemeClr val="tx1">
                    <a:lumMod val="75000"/>
                    <a:lumOff val="25000"/>
                  </a:schemeClr>
                </a:solidFill>
              </a:rPr>
              <a:t> </a:t>
            </a:r>
            <a:r>
              <a:rPr lang="en-US" dirty="0" err="1">
                <a:solidFill>
                  <a:schemeClr val="tx1">
                    <a:lumMod val="75000"/>
                    <a:lumOff val="25000"/>
                  </a:schemeClr>
                </a:solidFill>
              </a:rPr>
              <a:t>kein</a:t>
            </a:r>
            <a:r>
              <a:rPr lang="en-US" dirty="0">
                <a:solidFill>
                  <a:schemeClr val="tx1">
                    <a:lumMod val="75000"/>
                    <a:lumOff val="25000"/>
                  </a:schemeClr>
                </a:solidFill>
              </a:rPr>
              <a:t> </a:t>
            </a:r>
            <a:r>
              <a:rPr lang="en-US" dirty="0" err="1">
                <a:solidFill>
                  <a:schemeClr val="tx1">
                    <a:lumMod val="75000"/>
                    <a:lumOff val="25000"/>
                  </a:schemeClr>
                </a:solidFill>
              </a:rPr>
              <a:t>optimales</a:t>
            </a:r>
            <a:r>
              <a:rPr lang="en-US" dirty="0">
                <a:solidFill>
                  <a:schemeClr val="tx1">
                    <a:lumMod val="75000"/>
                    <a:lumOff val="25000"/>
                  </a:schemeClr>
                </a:solidFill>
              </a:rPr>
              <a:t> </a:t>
            </a:r>
            <a:r>
              <a:rPr lang="en-US" dirty="0" err="1">
                <a:solidFill>
                  <a:schemeClr val="tx1">
                    <a:lumMod val="75000"/>
                    <a:lumOff val="25000"/>
                  </a:schemeClr>
                </a:solidFill>
              </a:rPr>
              <a:t>Ergebnis</a:t>
            </a:r>
            <a:r>
              <a:rPr lang="en-US" dirty="0">
                <a:solidFill>
                  <a:schemeClr val="tx1">
                    <a:lumMod val="75000"/>
                    <a:lumOff val="25000"/>
                  </a:schemeClr>
                </a:solidFill>
              </a:rPr>
              <a:t>; </a:t>
            </a:r>
            <a:r>
              <a:rPr lang="en-US" dirty="0" err="1">
                <a:solidFill>
                  <a:schemeClr val="tx1">
                    <a:lumMod val="75000"/>
                    <a:lumOff val="25000"/>
                  </a:schemeClr>
                </a:solidFill>
              </a:rPr>
              <a:t>leichte</a:t>
            </a:r>
            <a:r>
              <a:rPr lang="en-US" dirty="0">
                <a:solidFill>
                  <a:schemeClr val="tx1">
                    <a:lumMod val="75000"/>
                    <a:lumOff val="25000"/>
                  </a:schemeClr>
                </a:solidFill>
              </a:rPr>
              <a:t> Tendenz </a:t>
            </a:r>
            <a:r>
              <a:rPr lang="en-US" dirty="0" err="1">
                <a:solidFill>
                  <a:schemeClr val="tx1">
                    <a:lumMod val="75000"/>
                    <a:lumOff val="25000"/>
                  </a:schemeClr>
                </a:solidFill>
              </a:rPr>
              <a:t>zu</a:t>
            </a:r>
            <a:r>
              <a:rPr lang="en-US" dirty="0">
                <a:solidFill>
                  <a:schemeClr val="tx1">
                    <a:lumMod val="75000"/>
                    <a:lumOff val="25000"/>
                  </a:schemeClr>
                </a:solidFill>
              </a:rPr>
              <a:t> Overfitting </a:t>
            </a:r>
            <a:r>
              <a:rPr lang="en-US" dirty="0" err="1">
                <a:solidFill>
                  <a:schemeClr val="tx1">
                    <a:lumMod val="75000"/>
                    <a:lumOff val="25000"/>
                  </a:schemeClr>
                </a:solidFill>
              </a:rPr>
              <a:t>ist</a:t>
            </a:r>
            <a:r>
              <a:rPr lang="en-US" dirty="0">
                <a:solidFill>
                  <a:schemeClr val="tx1">
                    <a:lumMod val="75000"/>
                    <a:lumOff val="25000"/>
                  </a:schemeClr>
                </a:solidFill>
              </a:rPr>
              <a:t> </a:t>
            </a:r>
            <a:r>
              <a:rPr lang="en-US" dirty="0" err="1">
                <a:solidFill>
                  <a:schemeClr val="tx1">
                    <a:lumMod val="75000"/>
                    <a:lumOff val="25000"/>
                  </a:schemeClr>
                </a:solidFill>
              </a:rPr>
              <a:t>sichtbar</a:t>
            </a:r>
            <a:endParaRPr lang="en-US" dirty="0">
              <a:solidFill>
                <a:schemeClr val="tx1">
                  <a:lumMod val="75000"/>
                  <a:lumOff val="25000"/>
                </a:schemeClr>
              </a:solidFill>
            </a:endParaRPr>
          </a:p>
        </p:txBody>
      </p:sp>
      <p:sp>
        <p:nvSpPr>
          <p:cNvPr id="1033" name="Rectangle 1032">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E6CAAD2C-6A92-CD63-5886-4D50D0327D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43" t="19635" r="9225"/>
          <a:stretch/>
        </p:blipFill>
        <p:spPr bwMode="auto">
          <a:xfrm>
            <a:off x="7144256" y="919042"/>
            <a:ext cx="3996438" cy="2033180"/>
          </a:xfrm>
          <a:prstGeom prst="rect">
            <a:avLst/>
          </a:prstGeom>
          <a:noFill/>
          <a:extLst>
            <a:ext uri="{909E8E84-426E-40DD-AFC4-6F175D3DCCD1}">
              <a14:hiddenFill xmlns:a14="http://schemas.microsoft.com/office/drawing/2010/main">
                <a:solidFill>
                  <a:srgbClr val="FFFFFF"/>
                </a:solidFill>
              </a14:hiddenFill>
            </a:ext>
          </a:extLst>
        </p:spPr>
      </p:pic>
      <p:pic>
        <p:nvPicPr>
          <p:cNvPr id="5" name="Inhaltsplatzhalter 4">
            <a:extLst>
              <a:ext uri="{FF2B5EF4-FFF2-40B4-BE49-F238E27FC236}">
                <a16:creationId xmlns:a16="http://schemas.microsoft.com/office/drawing/2014/main" id="{0514E9C8-2EF9-60BF-F34E-A002810854FB}"/>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733030" y="3671316"/>
            <a:ext cx="4818890" cy="1665189"/>
          </a:xfrm>
          <a:prstGeom prst="rect">
            <a:avLst/>
          </a:prstGeom>
        </p:spPr>
      </p:pic>
    </p:spTree>
    <p:extLst>
      <p:ext uri="{BB962C8B-B14F-4D97-AF65-F5344CB8AC3E}">
        <p14:creationId xmlns:p14="http://schemas.microsoft.com/office/powerpoint/2010/main" val="3196320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8E1D4842-F208-47E0-A3A4-6469A9F04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6DDB472-0483-5A90-0C72-FE07B9DAA704}"/>
              </a:ext>
            </a:extLst>
          </p:cNvPr>
          <p:cNvSpPr>
            <a:spLocks noGrp="1"/>
          </p:cNvSpPr>
          <p:nvPr>
            <p:ph type="title"/>
          </p:nvPr>
        </p:nvSpPr>
        <p:spPr>
          <a:xfrm>
            <a:off x="780941" y="1290025"/>
            <a:ext cx="5291327" cy="1188720"/>
          </a:xfrm>
          <a:solidFill>
            <a:srgbClr val="FFFFFF"/>
          </a:solidFill>
          <a:ln>
            <a:solidFill>
              <a:srgbClr val="404040"/>
            </a:solidFill>
          </a:ln>
        </p:spPr>
        <p:txBody>
          <a:bodyPr vert="horz" lIns="182880" tIns="182880" rIns="182880" bIns="182880" rtlCol="0" anchor="ctr">
            <a:normAutofit/>
          </a:bodyPr>
          <a:lstStyle/>
          <a:p>
            <a:r>
              <a:rPr lang="en-US"/>
              <a:t>Relu</a:t>
            </a:r>
          </a:p>
        </p:txBody>
      </p:sp>
      <p:sp>
        <p:nvSpPr>
          <p:cNvPr id="3" name="Inhaltsplatzhalter 2">
            <a:extLst>
              <a:ext uri="{FF2B5EF4-FFF2-40B4-BE49-F238E27FC236}">
                <a16:creationId xmlns:a16="http://schemas.microsoft.com/office/drawing/2014/main" id="{9F36EB2F-5EB6-336F-ECC9-F5CAF529913B}"/>
              </a:ext>
            </a:extLst>
          </p:cNvPr>
          <p:cNvSpPr>
            <a:spLocks noGrp="1"/>
          </p:cNvSpPr>
          <p:nvPr>
            <p:ph sz="half" idx="1"/>
          </p:nvPr>
        </p:nvSpPr>
        <p:spPr>
          <a:xfrm>
            <a:off x="786477" y="2858703"/>
            <a:ext cx="5285791" cy="3042547"/>
          </a:xfrm>
        </p:spPr>
        <p:txBody>
          <a:bodyPr vert="horz" lIns="91440" tIns="45720" rIns="91440" bIns="45720" rtlCol="0">
            <a:normAutofit fontScale="70000" lnSpcReduction="20000"/>
          </a:bodyPr>
          <a:lstStyle/>
          <a:p>
            <a:pPr>
              <a:buClr>
                <a:schemeClr val="tx2"/>
              </a:buClr>
            </a:pPr>
            <a:r>
              <a:rPr lang="en-US" dirty="0">
                <a:solidFill>
                  <a:srgbClr val="FFFFFF"/>
                </a:solidFill>
              </a:rPr>
              <a:t>ReLU </a:t>
            </a:r>
            <a:r>
              <a:rPr lang="en-US" dirty="0" err="1">
                <a:solidFill>
                  <a:srgbClr val="FFFFFF"/>
                </a:solidFill>
              </a:rPr>
              <a:t>steht</a:t>
            </a:r>
            <a:r>
              <a:rPr lang="en-US" dirty="0">
                <a:solidFill>
                  <a:srgbClr val="FFFFFF"/>
                </a:solidFill>
              </a:rPr>
              <a:t> für Rectified Linear Unit</a:t>
            </a:r>
          </a:p>
          <a:p>
            <a:pPr>
              <a:buClr>
                <a:schemeClr val="tx2"/>
              </a:buClr>
            </a:pPr>
            <a:r>
              <a:rPr lang="en-US" dirty="0" err="1">
                <a:solidFill>
                  <a:srgbClr val="FFFFFF"/>
                </a:solidFill>
              </a:rPr>
              <a:t>Abbildung</a:t>
            </a:r>
            <a:r>
              <a:rPr lang="en-US" dirty="0">
                <a:solidFill>
                  <a:srgbClr val="FFFFFF"/>
                </a:solidFill>
              </a:rPr>
              <a:t> des Inputs auf </a:t>
            </a:r>
            <a:r>
              <a:rPr lang="en-US" dirty="0" err="1">
                <a:solidFill>
                  <a:srgbClr val="FFFFFF"/>
                </a:solidFill>
              </a:rPr>
              <a:t>sich</a:t>
            </a:r>
            <a:r>
              <a:rPr lang="en-US" dirty="0">
                <a:solidFill>
                  <a:srgbClr val="FFFFFF"/>
                </a:solidFill>
              </a:rPr>
              <a:t> </a:t>
            </a:r>
            <a:r>
              <a:rPr lang="en-US" dirty="0" err="1">
                <a:solidFill>
                  <a:srgbClr val="FFFFFF"/>
                </a:solidFill>
              </a:rPr>
              <a:t>selbst</a:t>
            </a:r>
            <a:r>
              <a:rPr lang="en-US" dirty="0">
                <a:solidFill>
                  <a:srgbClr val="FFFFFF"/>
                </a:solidFill>
              </a:rPr>
              <a:t> für </a:t>
            </a:r>
            <a:r>
              <a:rPr lang="en-US" dirty="0" err="1">
                <a:solidFill>
                  <a:srgbClr val="FFFFFF"/>
                </a:solidFill>
              </a:rPr>
              <a:t>Werte</a:t>
            </a:r>
            <a:r>
              <a:rPr lang="en-US" dirty="0">
                <a:solidFill>
                  <a:srgbClr val="FFFFFF"/>
                </a:solidFill>
              </a:rPr>
              <a:t> </a:t>
            </a:r>
            <a:r>
              <a:rPr lang="en-US" dirty="0" err="1">
                <a:solidFill>
                  <a:srgbClr val="FFFFFF"/>
                </a:solidFill>
              </a:rPr>
              <a:t>größer</a:t>
            </a:r>
            <a:r>
              <a:rPr lang="en-US" dirty="0">
                <a:solidFill>
                  <a:srgbClr val="FFFFFF"/>
                </a:solidFill>
              </a:rPr>
              <a:t> Null, </a:t>
            </a:r>
            <a:r>
              <a:rPr lang="en-US" dirty="0" err="1">
                <a:solidFill>
                  <a:srgbClr val="FFFFFF"/>
                </a:solidFill>
              </a:rPr>
              <a:t>sonst</a:t>
            </a:r>
            <a:r>
              <a:rPr lang="en-US" dirty="0">
                <a:solidFill>
                  <a:srgbClr val="FFFFFF"/>
                </a:solidFill>
              </a:rPr>
              <a:t> Null</a:t>
            </a:r>
          </a:p>
          <a:p>
            <a:pPr>
              <a:buClr>
                <a:schemeClr val="tx2"/>
              </a:buClr>
            </a:pPr>
            <a:r>
              <a:rPr lang="en-US" dirty="0" err="1">
                <a:solidFill>
                  <a:srgbClr val="FFFFFF"/>
                </a:solidFill>
              </a:rPr>
              <a:t>Linearer</a:t>
            </a:r>
            <a:r>
              <a:rPr lang="en-US" dirty="0">
                <a:solidFill>
                  <a:srgbClr val="FFFFFF"/>
                </a:solidFill>
              </a:rPr>
              <a:t> </a:t>
            </a:r>
            <a:r>
              <a:rPr lang="en-US" dirty="0" err="1">
                <a:solidFill>
                  <a:srgbClr val="FFFFFF"/>
                </a:solidFill>
              </a:rPr>
              <a:t>Anteil</a:t>
            </a:r>
            <a:r>
              <a:rPr lang="en-US" dirty="0">
                <a:solidFill>
                  <a:srgbClr val="FFFFFF"/>
                </a:solidFill>
              </a:rPr>
              <a:t> der ReLU-</a:t>
            </a:r>
            <a:r>
              <a:rPr lang="en-US" dirty="0" err="1">
                <a:solidFill>
                  <a:srgbClr val="FFFFFF"/>
                </a:solidFill>
              </a:rPr>
              <a:t>Funktion</a:t>
            </a:r>
            <a:r>
              <a:rPr lang="en-US" dirty="0">
                <a:solidFill>
                  <a:srgbClr val="FFFFFF"/>
                </a:solidFill>
              </a:rPr>
              <a:t> </a:t>
            </a:r>
            <a:r>
              <a:rPr lang="en-US" dirty="0" err="1">
                <a:solidFill>
                  <a:srgbClr val="FFFFFF"/>
                </a:solidFill>
              </a:rPr>
              <a:t>ist</a:t>
            </a:r>
            <a:r>
              <a:rPr lang="en-US" dirty="0">
                <a:solidFill>
                  <a:srgbClr val="FFFFFF"/>
                </a:solidFill>
              </a:rPr>
              <a:t> </a:t>
            </a:r>
            <a:r>
              <a:rPr lang="en-US" dirty="0" err="1">
                <a:solidFill>
                  <a:srgbClr val="FFFFFF"/>
                </a:solidFill>
              </a:rPr>
              <a:t>einfach</a:t>
            </a:r>
            <a:r>
              <a:rPr lang="en-US" dirty="0">
                <a:solidFill>
                  <a:srgbClr val="FFFFFF"/>
                </a:solidFill>
              </a:rPr>
              <a:t> </a:t>
            </a:r>
            <a:r>
              <a:rPr lang="en-US" dirty="0" err="1">
                <a:solidFill>
                  <a:srgbClr val="FFFFFF"/>
                </a:solidFill>
              </a:rPr>
              <a:t>zu</a:t>
            </a:r>
            <a:r>
              <a:rPr lang="en-US" dirty="0">
                <a:solidFill>
                  <a:srgbClr val="FFFFFF"/>
                </a:solidFill>
              </a:rPr>
              <a:t> </a:t>
            </a:r>
            <a:r>
              <a:rPr lang="en-US" dirty="0" err="1">
                <a:solidFill>
                  <a:srgbClr val="FFFFFF"/>
                </a:solidFill>
              </a:rPr>
              <a:t>berechnen</a:t>
            </a:r>
            <a:r>
              <a:rPr lang="en-US" dirty="0">
                <a:solidFill>
                  <a:srgbClr val="FFFFFF"/>
                </a:solidFill>
              </a:rPr>
              <a:t>, </a:t>
            </a:r>
            <a:r>
              <a:rPr lang="en-US" dirty="0" err="1">
                <a:solidFill>
                  <a:srgbClr val="FFFFFF"/>
                </a:solidFill>
              </a:rPr>
              <a:t>daher</a:t>
            </a:r>
            <a:r>
              <a:rPr lang="en-US" dirty="0">
                <a:solidFill>
                  <a:srgbClr val="FFFFFF"/>
                </a:solidFill>
              </a:rPr>
              <a:t> </a:t>
            </a:r>
            <a:r>
              <a:rPr lang="en-US" dirty="0" err="1">
                <a:solidFill>
                  <a:srgbClr val="FFFFFF"/>
                </a:solidFill>
              </a:rPr>
              <a:t>schnellere</a:t>
            </a:r>
            <a:r>
              <a:rPr lang="en-US" dirty="0">
                <a:solidFill>
                  <a:srgbClr val="FFFFFF"/>
                </a:solidFill>
              </a:rPr>
              <a:t> </a:t>
            </a:r>
            <a:r>
              <a:rPr lang="en-US" dirty="0" err="1">
                <a:solidFill>
                  <a:srgbClr val="FFFFFF"/>
                </a:solidFill>
              </a:rPr>
              <a:t>Laufzeiten</a:t>
            </a:r>
            <a:r>
              <a:rPr lang="en-US" dirty="0">
                <a:solidFill>
                  <a:srgbClr val="FFFFFF"/>
                </a:solidFill>
              </a:rPr>
              <a:t> </a:t>
            </a:r>
            <a:r>
              <a:rPr lang="en-US" dirty="0" err="1">
                <a:solidFill>
                  <a:srgbClr val="FFFFFF"/>
                </a:solidFill>
              </a:rPr>
              <a:t>als</a:t>
            </a:r>
            <a:r>
              <a:rPr lang="en-US" dirty="0">
                <a:solidFill>
                  <a:srgbClr val="FFFFFF"/>
                </a:solidFill>
              </a:rPr>
              <a:t> Sigmoid</a:t>
            </a:r>
          </a:p>
          <a:p>
            <a:pPr>
              <a:buClr>
                <a:schemeClr val="tx2"/>
              </a:buClr>
            </a:pPr>
            <a:r>
              <a:rPr lang="en-US" dirty="0">
                <a:solidFill>
                  <a:srgbClr val="FFFFFF"/>
                </a:solidFill>
              </a:rPr>
              <a:t>Vanishing Gradient Problem </a:t>
            </a:r>
            <a:r>
              <a:rPr lang="en-US" dirty="0" err="1">
                <a:solidFill>
                  <a:srgbClr val="FFFFFF"/>
                </a:solidFill>
              </a:rPr>
              <a:t>gelöst</a:t>
            </a:r>
            <a:r>
              <a:rPr lang="en-US" dirty="0">
                <a:solidFill>
                  <a:srgbClr val="FFFFFF"/>
                </a:solidFill>
              </a:rPr>
              <a:t>, da </a:t>
            </a:r>
            <a:r>
              <a:rPr lang="en-US" dirty="0" err="1">
                <a:solidFill>
                  <a:srgbClr val="FFFFFF"/>
                </a:solidFill>
              </a:rPr>
              <a:t>Ableitung</a:t>
            </a:r>
            <a:r>
              <a:rPr lang="en-US" dirty="0">
                <a:solidFill>
                  <a:srgbClr val="FFFFFF"/>
                </a:solidFill>
              </a:rPr>
              <a:t> des </a:t>
            </a:r>
            <a:r>
              <a:rPr lang="en-US" dirty="0" err="1">
                <a:solidFill>
                  <a:srgbClr val="FFFFFF"/>
                </a:solidFill>
              </a:rPr>
              <a:t>linearen</a:t>
            </a:r>
            <a:r>
              <a:rPr lang="en-US" dirty="0">
                <a:solidFill>
                  <a:srgbClr val="FFFFFF"/>
                </a:solidFill>
              </a:rPr>
              <a:t> Teils </a:t>
            </a:r>
            <a:r>
              <a:rPr lang="en-US" dirty="0" err="1">
                <a:solidFill>
                  <a:srgbClr val="FFFFFF"/>
                </a:solidFill>
              </a:rPr>
              <a:t>immer</a:t>
            </a:r>
            <a:r>
              <a:rPr lang="en-US" dirty="0">
                <a:solidFill>
                  <a:srgbClr val="FFFFFF"/>
                </a:solidFill>
              </a:rPr>
              <a:t> 1 </a:t>
            </a:r>
            <a:r>
              <a:rPr lang="en-US" dirty="0" err="1">
                <a:solidFill>
                  <a:srgbClr val="FFFFFF"/>
                </a:solidFill>
              </a:rPr>
              <a:t>ist</a:t>
            </a:r>
            <a:endParaRPr lang="en-US" dirty="0">
              <a:solidFill>
                <a:srgbClr val="FFFFFF"/>
              </a:solidFill>
            </a:endParaRPr>
          </a:p>
          <a:p>
            <a:pPr>
              <a:buClr>
                <a:schemeClr val="tx2"/>
              </a:buClr>
            </a:pPr>
            <a:r>
              <a:rPr lang="en-US" dirty="0">
                <a:solidFill>
                  <a:srgbClr val="FFFFFF"/>
                </a:solidFill>
              </a:rPr>
              <a:t>ReLU </a:t>
            </a:r>
            <a:r>
              <a:rPr lang="en-US" dirty="0" err="1">
                <a:solidFill>
                  <a:srgbClr val="FFFFFF"/>
                </a:solidFill>
              </a:rPr>
              <a:t>aktiviert</a:t>
            </a:r>
            <a:r>
              <a:rPr lang="en-US" dirty="0">
                <a:solidFill>
                  <a:srgbClr val="FFFFFF"/>
                </a:solidFill>
              </a:rPr>
              <a:t> </a:t>
            </a:r>
            <a:r>
              <a:rPr lang="en-US" dirty="0" err="1">
                <a:solidFill>
                  <a:srgbClr val="FFFFFF"/>
                </a:solidFill>
              </a:rPr>
              <a:t>durch</a:t>
            </a:r>
            <a:r>
              <a:rPr lang="en-US" dirty="0">
                <a:solidFill>
                  <a:srgbClr val="FFFFFF"/>
                </a:solidFill>
              </a:rPr>
              <a:t> den Null-</a:t>
            </a:r>
            <a:r>
              <a:rPr lang="en-US" dirty="0" err="1">
                <a:solidFill>
                  <a:srgbClr val="FFFFFF"/>
                </a:solidFill>
              </a:rPr>
              <a:t>Anteil</a:t>
            </a:r>
            <a:r>
              <a:rPr lang="en-US" dirty="0">
                <a:solidFill>
                  <a:srgbClr val="FFFFFF"/>
                </a:solidFill>
              </a:rPr>
              <a:t> </a:t>
            </a:r>
            <a:r>
              <a:rPr lang="en-US" dirty="0" err="1">
                <a:solidFill>
                  <a:srgbClr val="FFFFFF"/>
                </a:solidFill>
              </a:rPr>
              <a:t>nicht</a:t>
            </a:r>
            <a:r>
              <a:rPr lang="en-US" dirty="0">
                <a:solidFill>
                  <a:srgbClr val="FFFFFF"/>
                </a:solidFill>
              </a:rPr>
              <a:t> </a:t>
            </a:r>
            <a:r>
              <a:rPr lang="en-US" dirty="0" err="1">
                <a:solidFill>
                  <a:srgbClr val="FFFFFF"/>
                </a:solidFill>
              </a:rPr>
              <a:t>zwingend</a:t>
            </a:r>
            <a:r>
              <a:rPr lang="en-US" dirty="0">
                <a:solidFill>
                  <a:srgbClr val="FFFFFF"/>
                </a:solidFill>
              </a:rPr>
              <a:t> alle </a:t>
            </a:r>
            <a:r>
              <a:rPr lang="en-US" dirty="0" err="1">
                <a:solidFill>
                  <a:srgbClr val="FFFFFF"/>
                </a:solidFill>
              </a:rPr>
              <a:t>Neuronen</a:t>
            </a:r>
            <a:r>
              <a:rPr lang="en-US" dirty="0">
                <a:solidFill>
                  <a:srgbClr val="FFFFFF"/>
                </a:solidFill>
              </a:rPr>
              <a:t> </a:t>
            </a:r>
            <a:r>
              <a:rPr lang="en-US" dirty="0" err="1">
                <a:solidFill>
                  <a:srgbClr val="FFFFFF"/>
                </a:solidFill>
              </a:rPr>
              <a:t>im</a:t>
            </a:r>
            <a:r>
              <a:rPr lang="en-US" dirty="0">
                <a:solidFill>
                  <a:srgbClr val="FFFFFF"/>
                </a:solidFill>
              </a:rPr>
              <a:t> </a:t>
            </a:r>
            <a:r>
              <a:rPr lang="en-US" dirty="0" err="1">
                <a:solidFill>
                  <a:srgbClr val="FFFFFF"/>
                </a:solidFill>
              </a:rPr>
              <a:t>Netz</a:t>
            </a:r>
            <a:r>
              <a:rPr lang="en-US" dirty="0">
                <a:solidFill>
                  <a:srgbClr val="FFFFFF"/>
                </a:solidFill>
              </a:rPr>
              <a:t>, was die </a:t>
            </a:r>
            <a:r>
              <a:rPr lang="en-US" dirty="0" err="1">
                <a:solidFill>
                  <a:srgbClr val="FFFFFF"/>
                </a:solidFill>
              </a:rPr>
              <a:t>Robustheit</a:t>
            </a:r>
            <a:r>
              <a:rPr lang="en-US" dirty="0">
                <a:solidFill>
                  <a:srgbClr val="FFFFFF"/>
                </a:solidFill>
              </a:rPr>
              <a:t> und die </a:t>
            </a:r>
            <a:r>
              <a:rPr lang="en-US" dirty="0" err="1">
                <a:solidFill>
                  <a:srgbClr val="FFFFFF"/>
                </a:solidFill>
              </a:rPr>
              <a:t>Effizienz</a:t>
            </a:r>
            <a:r>
              <a:rPr lang="en-US" dirty="0">
                <a:solidFill>
                  <a:srgbClr val="FFFFFF"/>
                </a:solidFill>
              </a:rPr>
              <a:t> des </a:t>
            </a:r>
            <a:r>
              <a:rPr lang="en-US" dirty="0" err="1">
                <a:solidFill>
                  <a:srgbClr val="FFFFFF"/>
                </a:solidFill>
              </a:rPr>
              <a:t>Netzes</a:t>
            </a:r>
            <a:r>
              <a:rPr lang="en-US" dirty="0">
                <a:solidFill>
                  <a:srgbClr val="FFFFFF"/>
                </a:solidFill>
              </a:rPr>
              <a:t> </a:t>
            </a:r>
            <a:r>
              <a:rPr lang="en-US" dirty="0" err="1">
                <a:solidFill>
                  <a:srgbClr val="FFFFFF"/>
                </a:solidFill>
              </a:rPr>
              <a:t>erhöhen</a:t>
            </a:r>
            <a:r>
              <a:rPr lang="en-US" dirty="0">
                <a:solidFill>
                  <a:srgbClr val="FFFFFF"/>
                </a:solidFill>
              </a:rPr>
              <a:t> </a:t>
            </a:r>
            <a:r>
              <a:rPr lang="en-US" dirty="0" err="1">
                <a:solidFill>
                  <a:srgbClr val="FFFFFF"/>
                </a:solidFill>
              </a:rPr>
              <a:t>kann</a:t>
            </a:r>
            <a:endParaRPr lang="en-US" dirty="0">
              <a:solidFill>
                <a:srgbClr val="FFFFFF"/>
              </a:solidFill>
            </a:endParaRPr>
          </a:p>
          <a:p>
            <a:pPr>
              <a:buClr>
                <a:schemeClr val="tx2"/>
              </a:buClr>
            </a:pPr>
            <a:r>
              <a:rPr lang="en-US" dirty="0">
                <a:solidFill>
                  <a:srgbClr val="FFFFFF"/>
                </a:solidFill>
              </a:rPr>
              <a:t>ReLU </a:t>
            </a:r>
            <a:r>
              <a:rPr lang="en-US" dirty="0" err="1">
                <a:solidFill>
                  <a:srgbClr val="FFFFFF"/>
                </a:solidFill>
              </a:rPr>
              <a:t>ist</a:t>
            </a:r>
            <a:r>
              <a:rPr lang="en-US" dirty="0">
                <a:solidFill>
                  <a:srgbClr val="FFFFFF"/>
                </a:solidFill>
              </a:rPr>
              <a:t> </a:t>
            </a:r>
            <a:r>
              <a:rPr lang="en-US" dirty="0" err="1">
                <a:solidFill>
                  <a:srgbClr val="FFFFFF"/>
                </a:solidFill>
              </a:rPr>
              <a:t>mittlerweile</a:t>
            </a:r>
            <a:r>
              <a:rPr lang="en-US" dirty="0">
                <a:solidFill>
                  <a:srgbClr val="FFFFFF"/>
                </a:solidFill>
              </a:rPr>
              <a:t> </a:t>
            </a:r>
            <a:r>
              <a:rPr lang="en-US" dirty="0" err="1">
                <a:solidFill>
                  <a:srgbClr val="FFFFFF"/>
                </a:solidFill>
              </a:rPr>
              <a:t>eine</a:t>
            </a:r>
            <a:r>
              <a:rPr lang="en-US" dirty="0">
                <a:solidFill>
                  <a:srgbClr val="FFFFFF"/>
                </a:solidFill>
              </a:rPr>
              <a:t> </a:t>
            </a:r>
            <a:r>
              <a:rPr lang="en-US" dirty="0" err="1">
                <a:solidFill>
                  <a:srgbClr val="FFFFFF"/>
                </a:solidFill>
              </a:rPr>
              <a:t>weit</a:t>
            </a:r>
            <a:r>
              <a:rPr lang="en-US" dirty="0">
                <a:solidFill>
                  <a:srgbClr val="FFFFFF"/>
                </a:solidFill>
              </a:rPr>
              <a:t> </a:t>
            </a:r>
            <a:r>
              <a:rPr lang="en-US" dirty="0" err="1">
                <a:solidFill>
                  <a:srgbClr val="FFFFFF"/>
                </a:solidFill>
              </a:rPr>
              <a:t>verbreitete</a:t>
            </a:r>
            <a:r>
              <a:rPr lang="en-US" dirty="0">
                <a:solidFill>
                  <a:srgbClr val="FFFFFF"/>
                </a:solidFill>
              </a:rPr>
              <a:t> Standard-</a:t>
            </a:r>
            <a:r>
              <a:rPr lang="en-US" dirty="0" err="1">
                <a:solidFill>
                  <a:srgbClr val="FFFFFF"/>
                </a:solidFill>
              </a:rPr>
              <a:t>Funktion</a:t>
            </a:r>
            <a:endParaRPr lang="en-US" dirty="0">
              <a:solidFill>
                <a:srgbClr val="FFFFFF"/>
              </a:solidFill>
            </a:endParaRPr>
          </a:p>
          <a:p>
            <a:pPr>
              <a:buClr>
                <a:schemeClr val="tx2"/>
              </a:buClr>
            </a:pPr>
            <a:r>
              <a:rPr lang="en-US" dirty="0" err="1">
                <a:solidFill>
                  <a:srgbClr val="FFFFFF"/>
                </a:solidFill>
              </a:rPr>
              <a:t>Im</a:t>
            </a:r>
            <a:r>
              <a:rPr lang="en-US" dirty="0">
                <a:solidFill>
                  <a:srgbClr val="FFFFFF"/>
                </a:solidFill>
              </a:rPr>
              <a:t> </a:t>
            </a:r>
            <a:r>
              <a:rPr lang="en-US" dirty="0" err="1">
                <a:solidFill>
                  <a:srgbClr val="FFFFFF"/>
                </a:solidFill>
              </a:rPr>
              <a:t>Beispiel</a:t>
            </a:r>
            <a:r>
              <a:rPr lang="en-US" dirty="0">
                <a:solidFill>
                  <a:srgbClr val="FFFFFF"/>
                </a:solidFill>
              </a:rPr>
              <a:t> </a:t>
            </a:r>
            <a:r>
              <a:rPr lang="en-US" dirty="0" err="1">
                <a:solidFill>
                  <a:srgbClr val="FFFFFF"/>
                </a:solidFill>
              </a:rPr>
              <a:t>erreicht</a:t>
            </a:r>
            <a:r>
              <a:rPr lang="en-US" dirty="0">
                <a:solidFill>
                  <a:srgbClr val="FFFFFF"/>
                </a:solidFill>
              </a:rPr>
              <a:t> ReLU </a:t>
            </a:r>
            <a:r>
              <a:rPr lang="en-US" dirty="0" err="1">
                <a:solidFill>
                  <a:srgbClr val="FFFFFF"/>
                </a:solidFill>
              </a:rPr>
              <a:t>eine</a:t>
            </a:r>
            <a:r>
              <a:rPr lang="en-US" dirty="0">
                <a:solidFill>
                  <a:srgbClr val="FFFFFF"/>
                </a:solidFill>
              </a:rPr>
              <a:t> </a:t>
            </a:r>
            <a:r>
              <a:rPr lang="en-US" dirty="0" err="1">
                <a:solidFill>
                  <a:srgbClr val="FFFFFF"/>
                </a:solidFill>
              </a:rPr>
              <a:t>Genauigkeit</a:t>
            </a:r>
            <a:r>
              <a:rPr lang="en-US" dirty="0">
                <a:solidFill>
                  <a:srgbClr val="FFFFFF"/>
                </a:solidFill>
              </a:rPr>
              <a:t> von </a:t>
            </a:r>
            <a:r>
              <a:rPr lang="en-US" dirty="0" err="1">
                <a:solidFill>
                  <a:srgbClr val="FFFFFF"/>
                </a:solidFill>
              </a:rPr>
              <a:t>etwa</a:t>
            </a:r>
            <a:r>
              <a:rPr lang="en-US" dirty="0">
                <a:solidFill>
                  <a:srgbClr val="FFFFFF"/>
                </a:solidFill>
              </a:rPr>
              <a:t> 91.53%</a:t>
            </a:r>
          </a:p>
          <a:p>
            <a:pPr>
              <a:buClr>
                <a:schemeClr val="tx2"/>
              </a:buClr>
            </a:pPr>
            <a:r>
              <a:rPr lang="en-US" dirty="0" err="1">
                <a:solidFill>
                  <a:srgbClr val="FFFFFF"/>
                </a:solidFill>
              </a:rPr>
              <a:t>Nach</a:t>
            </a:r>
            <a:r>
              <a:rPr lang="en-US" dirty="0">
                <a:solidFill>
                  <a:srgbClr val="FFFFFF"/>
                </a:solidFill>
              </a:rPr>
              <a:t> </a:t>
            </a:r>
            <a:r>
              <a:rPr lang="en-US" dirty="0" err="1">
                <a:solidFill>
                  <a:srgbClr val="FFFFFF"/>
                </a:solidFill>
              </a:rPr>
              <a:t>einiger</a:t>
            </a:r>
            <a:r>
              <a:rPr lang="en-US" dirty="0">
                <a:solidFill>
                  <a:srgbClr val="FFFFFF"/>
                </a:solidFill>
              </a:rPr>
              <a:t> Zeit </a:t>
            </a:r>
            <a:r>
              <a:rPr lang="en-US" dirty="0" err="1">
                <a:solidFill>
                  <a:srgbClr val="FFFFFF"/>
                </a:solidFill>
              </a:rPr>
              <a:t>lässt</a:t>
            </a:r>
            <a:r>
              <a:rPr lang="en-US" dirty="0">
                <a:solidFill>
                  <a:srgbClr val="FFFFFF"/>
                </a:solidFill>
              </a:rPr>
              <a:t> </a:t>
            </a:r>
            <a:r>
              <a:rPr lang="en-US" dirty="0" err="1">
                <a:solidFill>
                  <a:srgbClr val="FFFFFF"/>
                </a:solidFill>
              </a:rPr>
              <a:t>sich</a:t>
            </a:r>
            <a:r>
              <a:rPr lang="en-US" dirty="0">
                <a:solidFill>
                  <a:srgbClr val="FFFFFF"/>
                </a:solidFill>
              </a:rPr>
              <a:t> </a:t>
            </a:r>
            <a:r>
              <a:rPr lang="en-US" dirty="0" err="1">
                <a:solidFill>
                  <a:srgbClr val="FFFFFF"/>
                </a:solidFill>
              </a:rPr>
              <a:t>eine</a:t>
            </a:r>
            <a:r>
              <a:rPr lang="en-US" dirty="0">
                <a:solidFill>
                  <a:srgbClr val="FFFFFF"/>
                </a:solidFill>
              </a:rPr>
              <a:t> Tendenz </a:t>
            </a:r>
            <a:r>
              <a:rPr lang="en-US" dirty="0" err="1">
                <a:solidFill>
                  <a:srgbClr val="FFFFFF"/>
                </a:solidFill>
              </a:rPr>
              <a:t>zu</a:t>
            </a:r>
            <a:r>
              <a:rPr lang="en-US" dirty="0">
                <a:solidFill>
                  <a:srgbClr val="FFFFFF"/>
                </a:solidFill>
              </a:rPr>
              <a:t> Overfitting </a:t>
            </a:r>
            <a:r>
              <a:rPr lang="en-US" dirty="0" err="1">
                <a:solidFill>
                  <a:srgbClr val="FFFFFF"/>
                </a:solidFill>
              </a:rPr>
              <a:t>erkennen</a:t>
            </a:r>
            <a:r>
              <a:rPr lang="en-US" dirty="0">
                <a:solidFill>
                  <a:srgbClr val="FFFFFF"/>
                </a:solidFill>
              </a:rPr>
              <a:t>, Early Stopping </a:t>
            </a:r>
            <a:r>
              <a:rPr lang="en-US" dirty="0" err="1">
                <a:solidFill>
                  <a:srgbClr val="FFFFFF"/>
                </a:solidFill>
              </a:rPr>
              <a:t>sollte</a:t>
            </a:r>
            <a:r>
              <a:rPr lang="en-US" dirty="0">
                <a:solidFill>
                  <a:srgbClr val="FFFFFF"/>
                </a:solidFill>
              </a:rPr>
              <a:t> </a:t>
            </a:r>
            <a:r>
              <a:rPr lang="en-US" dirty="0" err="1">
                <a:solidFill>
                  <a:srgbClr val="FFFFFF"/>
                </a:solidFill>
              </a:rPr>
              <a:t>zur</a:t>
            </a:r>
            <a:r>
              <a:rPr lang="en-US" dirty="0">
                <a:solidFill>
                  <a:srgbClr val="FFFFFF"/>
                </a:solidFill>
              </a:rPr>
              <a:t> </a:t>
            </a:r>
            <a:r>
              <a:rPr lang="en-US" dirty="0" err="1">
                <a:solidFill>
                  <a:srgbClr val="FFFFFF"/>
                </a:solidFill>
              </a:rPr>
              <a:t>Vermeidung</a:t>
            </a:r>
            <a:r>
              <a:rPr lang="en-US" dirty="0">
                <a:solidFill>
                  <a:srgbClr val="FFFFFF"/>
                </a:solidFill>
              </a:rPr>
              <a:t> </a:t>
            </a:r>
            <a:r>
              <a:rPr lang="en-US" dirty="0" err="1">
                <a:solidFill>
                  <a:srgbClr val="FFFFFF"/>
                </a:solidFill>
              </a:rPr>
              <a:t>eingesetzt</a:t>
            </a:r>
            <a:r>
              <a:rPr lang="en-US" dirty="0">
                <a:solidFill>
                  <a:srgbClr val="FFFFFF"/>
                </a:solidFill>
              </a:rPr>
              <a:t> </a:t>
            </a:r>
            <a:r>
              <a:rPr lang="en-US" dirty="0" err="1">
                <a:solidFill>
                  <a:srgbClr val="FFFFFF"/>
                </a:solidFill>
              </a:rPr>
              <a:t>werden</a:t>
            </a:r>
            <a:endParaRPr lang="en-US" dirty="0">
              <a:solidFill>
                <a:srgbClr val="FFFFFF"/>
              </a:solidFill>
            </a:endParaRPr>
          </a:p>
          <a:p>
            <a:pPr>
              <a:buClr>
                <a:schemeClr val="tx2"/>
              </a:buClr>
            </a:pPr>
            <a:endParaRPr lang="en-US" dirty="0">
              <a:solidFill>
                <a:srgbClr val="FFFFFF"/>
              </a:solidFill>
            </a:endParaRPr>
          </a:p>
          <a:p>
            <a:endParaRPr lang="en-US" dirty="0">
              <a:solidFill>
                <a:srgbClr val="FFFFFF"/>
              </a:solidFill>
            </a:endParaRPr>
          </a:p>
        </p:txBody>
      </p:sp>
      <p:pic>
        <p:nvPicPr>
          <p:cNvPr id="2052" name="Picture 4">
            <a:extLst>
              <a:ext uri="{FF2B5EF4-FFF2-40B4-BE49-F238E27FC236}">
                <a16:creationId xmlns:a16="http://schemas.microsoft.com/office/drawing/2014/main" id="{C8C2E346-D180-D70F-502E-13C01D01C2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50" t="20661" r="7832"/>
          <a:stretch/>
        </p:blipFill>
        <p:spPr bwMode="auto">
          <a:xfrm>
            <a:off x="7092975" y="510233"/>
            <a:ext cx="4882989" cy="2101841"/>
          </a:xfrm>
          <a:prstGeom prst="rect">
            <a:avLst/>
          </a:prstGeom>
          <a:noFill/>
          <a:extLst>
            <a:ext uri="{909E8E84-426E-40DD-AFC4-6F175D3DCCD1}">
              <a14:hiddenFill xmlns:a14="http://schemas.microsoft.com/office/drawing/2010/main">
                <a:solidFill>
                  <a:srgbClr val="FFFFFF"/>
                </a:solidFill>
              </a14:hiddenFill>
            </a:ext>
          </a:extLst>
        </p:spPr>
      </p:pic>
      <p:pic>
        <p:nvPicPr>
          <p:cNvPr id="5" name="Inhaltsplatzhalter 4">
            <a:extLst>
              <a:ext uri="{FF2B5EF4-FFF2-40B4-BE49-F238E27FC236}">
                <a16:creationId xmlns:a16="http://schemas.microsoft.com/office/drawing/2014/main" id="{D3060A04-819B-DC26-661F-65FD2AB49B0C}"/>
              </a:ext>
            </a:extLst>
          </p:cNvPr>
          <p:cNvPicPr>
            <a:picLocks noGrp="1" noChangeAspect="1"/>
          </p:cNvPicPr>
          <p:nvPr>
            <p:ph sz="half" idx="2"/>
          </p:nvPr>
        </p:nvPicPr>
        <p:blipFill rotWithShape="1">
          <a:blip r:embed="rId3">
            <a:extLst>
              <a:ext uri="{96DAC541-7B7A-43D3-8B79-37D633B846F1}">
                <asvg:svgBlip xmlns:asvg="http://schemas.microsoft.com/office/drawing/2016/SVG/main" r:embed="rId4"/>
              </a:ext>
            </a:extLst>
          </a:blip>
          <a:srcRect t="-805" b="-14383"/>
          <a:stretch/>
        </p:blipFill>
        <p:spPr>
          <a:xfrm>
            <a:off x="7092975" y="3577312"/>
            <a:ext cx="4882989" cy="1922470"/>
          </a:xfrm>
          <a:prstGeom prst="rect">
            <a:avLst/>
          </a:prstGeom>
        </p:spPr>
      </p:pic>
    </p:spTree>
    <p:extLst>
      <p:ext uri="{BB962C8B-B14F-4D97-AF65-F5344CB8AC3E}">
        <p14:creationId xmlns:p14="http://schemas.microsoft.com/office/powerpoint/2010/main" val="2742281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B409DF-0590-7F9D-8349-31199FBA17E2}"/>
              </a:ext>
            </a:extLst>
          </p:cNvPr>
          <p:cNvSpPr>
            <a:spLocks noGrp="1"/>
          </p:cNvSpPr>
          <p:nvPr>
            <p:ph type="title"/>
          </p:nvPr>
        </p:nvSpPr>
        <p:spPr>
          <a:xfrm>
            <a:off x="804672" y="395487"/>
            <a:ext cx="4486656" cy="1645920"/>
          </a:xfrm>
        </p:spPr>
        <p:txBody>
          <a:bodyPr vert="horz" lIns="274320" tIns="182880" rIns="274320" bIns="182880" rtlCol="0" anchor="ctr" anchorCtr="1">
            <a:normAutofit/>
          </a:bodyPr>
          <a:lstStyle/>
          <a:p>
            <a:r>
              <a:rPr lang="en-US" sz="3200" dirty="0"/>
              <a:t>GELU</a:t>
            </a:r>
          </a:p>
        </p:txBody>
      </p:sp>
      <p:sp>
        <p:nvSpPr>
          <p:cNvPr id="3" name="Inhaltsplatzhalter 2">
            <a:extLst>
              <a:ext uri="{FF2B5EF4-FFF2-40B4-BE49-F238E27FC236}">
                <a16:creationId xmlns:a16="http://schemas.microsoft.com/office/drawing/2014/main" id="{F5CBBDDB-1909-F016-D49D-993FEB0F8938}"/>
              </a:ext>
            </a:extLst>
          </p:cNvPr>
          <p:cNvSpPr>
            <a:spLocks noGrp="1"/>
          </p:cNvSpPr>
          <p:nvPr>
            <p:ph sz="half" idx="1"/>
          </p:nvPr>
        </p:nvSpPr>
        <p:spPr>
          <a:xfrm>
            <a:off x="1148615" y="2204771"/>
            <a:ext cx="3980946" cy="3714295"/>
          </a:xfrm>
        </p:spPr>
        <p:txBody>
          <a:bodyPr vert="horz" lIns="91440" tIns="45720" rIns="91440" bIns="45720" rtlCol="0">
            <a:normAutofit fontScale="85000" lnSpcReduction="20000"/>
          </a:bodyPr>
          <a:lstStyle/>
          <a:p>
            <a:pPr>
              <a:buClr>
                <a:schemeClr val="tx2"/>
              </a:buClr>
            </a:pPr>
            <a:r>
              <a:rPr lang="en-US" dirty="0">
                <a:solidFill>
                  <a:schemeClr val="tx1">
                    <a:lumMod val="75000"/>
                    <a:lumOff val="25000"/>
                  </a:schemeClr>
                </a:solidFill>
              </a:rPr>
              <a:t>Gaussian Error Linear Unit </a:t>
            </a:r>
            <a:r>
              <a:rPr lang="en-US" dirty="0" err="1">
                <a:solidFill>
                  <a:schemeClr val="tx1">
                    <a:lumMod val="75000"/>
                    <a:lumOff val="25000"/>
                  </a:schemeClr>
                </a:solidFill>
              </a:rPr>
              <a:t>bildet</a:t>
            </a:r>
            <a:r>
              <a:rPr lang="en-US" dirty="0">
                <a:solidFill>
                  <a:schemeClr val="tx1">
                    <a:lumMod val="75000"/>
                    <a:lumOff val="25000"/>
                  </a:schemeClr>
                </a:solidFill>
              </a:rPr>
              <a:t> </a:t>
            </a:r>
            <a:r>
              <a:rPr lang="en-US" dirty="0" err="1">
                <a:solidFill>
                  <a:schemeClr val="tx1">
                    <a:lumMod val="75000"/>
                    <a:lumOff val="25000"/>
                  </a:schemeClr>
                </a:solidFill>
              </a:rPr>
              <a:t>einen</a:t>
            </a:r>
            <a:r>
              <a:rPr lang="en-US" dirty="0">
                <a:solidFill>
                  <a:schemeClr val="tx1">
                    <a:lumMod val="75000"/>
                    <a:lumOff val="25000"/>
                  </a:schemeClr>
                </a:solidFill>
              </a:rPr>
              <a:t> Input in </a:t>
            </a:r>
            <a:r>
              <a:rPr lang="en-US" dirty="0" err="1">
                <a:solidFill>
                  <a:schemeClr val="tx1">
                    <a:lumMod val="75000"/>
                    <a:lumOff val="25000"/>
                  </a:schemeClr>
                </a:solidFill>
              </a:rPr>
              <a:t>Abhängigkeit</a:t>
            </a:r>
            <a:r>
              <a:rPr lang="en-US" dirty="0">
                <a:solidFill>
                  <a:schemeClr val="tx1">
                    <a:lumMod val="75000"/>
                    <a:lumOff val="25000"/>
                  </a:schemeClr>
                </a:solidFill>
              </a:rPr>
              <a:t> seiner </a:t>
            </a:r>
            <a:r>
              <a:rPr lang="en-US" dirty="0" err="1">
                <a:solidFill>
                  <a:schemeClr val="tx1">
                    <a:lumMod val="75000"/>
                    <a:lumOff val="25000"/>
                  </a:schemeClr>
                </a:solidFill>
              </a:rPr>
              <a:t>Wahrscheinlichkeit</a:t>
            </a:r>
            <a:r>
              <a:rPr lang="en-US" dirty="0">
                <a:solidFill>
                  <a:schemeClr val="tx1">
                    <a:lumMod val="75000"/>
                    <a:lumOff val="25000"/>
                  </a:schemeClr>
                </a:solidFill>
              </a:rPr>
              <a:t> auf </a:t>
            </a:r>
            <a:r>
              <a:rPr lang="en-US" dirty="0" err="1">
                <a:solidFill>
                  <a:schemeClr val="tx1">
                    <a:lumMod val="75000"/>
                    <a:lumOff val="25000"/>
                  </a:schemeClr>
                </a:solidFill>
              </a:rPr>
              <a:t>einer</a:t>
            </a:r>
            <a:r>
              <a:rPr lang="en-US" dirty="0">
                <a:solidFill>
                  <a:schemeClr val="tx1">
                    <a:lumMod val="75000"/>
                    <a:lumOff val="25000"/>
                  </a:schemeClr>
                </a:solidFill>
              </a:rPr>
              <a:t> </a:t>
            </a:r>
            <a:r>
              <a:rPr lang="en-US" dirty="0" err="1">
                <a:solidFill>
                  <a:schemeClr val="tx1">
                    <a:lumMod val="75000"/>
                    <a:lumOff val="25000"/>
                  </a:schemeClr>
                </a:solidFill>
              </a:rPr>
              <a:t>Gaussschen</a:t>
            </a:r>
            <a:r>
              <a:rPr lang="en-US" dirty="0">
                <a:solidFill>
                  <a:schemeClr val="tx1">
                    <a:lumMod val="75000"/>
                    <a:lumOff val="25000"/>
                  </a:schemeClr>
                </a:solidFill>
              </a:rPr>
              <a:t> </a:t>
            </a:r>
            <a:r>
              <a:rPr lang="en-US" dirty="0" err="1">
                <a:solidFill>
                  <a:schemeClr val="tx1">
                    <a:lumMod val="75000"/>
                    <a:lumOff val="25000"/>
                  </a:schemeClr>
                </a:solidFill>
              </a:rPr>
              <a:t>Normalverteilung</a:t>
            </a:r>
            <a:r>
              <a:rPr lang="en-US" dirty="0">
                <a:solidFill>
                  <a:schemeClr val="tx1">
                    <a:lumMod val="75000"/>
                    <a:lumOff val="25000"/>
                  </a:schemeClr>
                </a:solidFill>
              </a:rPr>
              <a:t> ab</a:t>
            </a:r>
          </a:p>
          <a:p>
            <a:pPr>
              <a:buClr>
                <a:schemeClr val="tx2"/>
              </a:buClr>
            </a:pPr>
            <a:r>
              <a:rPr lang="en-US" dirty="0" err="1">
                <a:solidFill>
                  <a:schemeClr val="tx1">
                    <a:lumMod val="75000"/>
                    <a:lumOff val="25000"/>
                  </a:schemeClr>
                </a:solidFill>
              </a:rPr>
              <a:t>Dadurch</a:t>
            </a:r>
            <a:r>
              <a:rPr lang="en-US" dirty="0">
                <a:solidFill>
                  <a:schemeClr val="tx1">
                    <a:lumMod val="75000"/>
                    <a:lumOff val="25000"/>
                  </a:schemeClr>
                </a:solidFill>
              </a:rPr>
              <a:t> </a:t>
            </a:r>
            <a:r>
              <a:rPr lang="en-US" dirty="0" err="1">
                <a:solidFill>
                  <a:schemeClr val="tx1">
                    <a:lumMod val="75000"/>
                    <a:lumOff val="25000"/>
                  </a:schemeClr>
                </a:solidFill>
              </a:rPr>
              <a:t>kann</a:t>
            </a:r>
            <a:r>
              <a:rPr lang="en-US" dirty="0">
                <a:solidFill>
                  <a:schemeClr val="tx1">
                    <a:lumMod val="75000"/>
                    <a:lumOff val="25000"/>
                  </a:schemeClr>
                </a:solidFill>
              </a:rPr>
              <a:t> </a:t>
            </a:r>
            <a:r>
              <a:rPr lang="en-US" dirty="0" err="1">
                <a:solidFill>
                  <a:schemeClr val="tx1">
                    <a:lumMod val="75000"/>
                    <a:lumOff val="25000"/>
                  </a:schemeClr>
                </a:solidFill>
              </a:rPr>
              <a:t>eine</a:t>
            </a:r>
            <a:r>
              <a:rPr lang="en-US" dirty="0">
                <a:solidFill>
                  <a:schemeClr val="tx1">
                    <a:lumMod val="75000"/>
                    <a:lumOff val="25000"/>
                  </a:schemeClr>
                </a:solidFill>
              </a:rPr>
              <a:t> </a:t>
            </a:r>
            <a:r>
              <a:rPr lang="en-US" dirty="0" err="1">
                <a:solidFill>
                  <a:schemeClr val="tx1">
                    <a:lumMod val="75000"/>
                    <a:lumOff val="25000"/>
                  </a:schemeClr>
                </a:solidFill>
              </a:rPr>
              <a:t>stochastische</a:t>
            </a:r>
            <a:r>
              <a:rPr lang="en-US" dirty="0">
                <a:solidFill>
                  <a:schemeClr val="tx1">
                    <a:lumMod val="75000"/>
                    <a:lumOff val="25000"/>
                  </a:schemeClr>
                </a:solidFill>
              </a:rPr>
              <a:t> </a:t>
            </a:r>
            <a:r>
              <a:rPr lang="en-US" dirty="0" err="1">
                <a:solidFill>
                  <a:schemeClr val="tx1">
                    <a:lumMod val="75000"/>
                    <a:lumOff val="25000"/>
                  </a:schemeClr>
                </a:solidFill>
              </a:rPr>
              <a:t>Multiplikation</a:t>
            </a:r>
            <a:r>
              <a:rPr lang="en-US" dirty="0">
                <a:solidFill>
                  <a:schemeClr val="tx1">
                    <a:lumMod val="75000"/>
                    <a:lumOff val="25000"/>
                  </a:schemeClr>
                </a:solidFill>
              </a:rPr>
              <a:t> des Inputs </a:t>
            </a:r>
            <a:r>
              <a:rPr lang="en-US" dirty="0" err="1">
                <a:solidFill>
                  <a:schemeClr val="tx1">
                    <a:lumMod val="75000"/>
                    <a:lumOff val="25000"/>
                  </a:schemeClr>
                </a:solidFill>
              </a:rPr>
              <a:t>mit</a:t>
            </a:r>
            <a:r>
              <a:rPr lang="en-US" dirty="0">
                <a:solidFill>
                  <a:schemeClr val="tx1">
                    <a:lumMod val="75000"/>
                    <a:lumOff val="25000"/>
                  </a:schemeClr>
                </a:solidFill>
              </a:rPr>
              <a:t> 0 </a:t>
            </a:r>
            <a:r>
              <a:rPr lang="en-US" dirty="0" err="1">
                <a:solidFill>
                  <a:schemeClr val="tx1">
                    <a:lumMod val="75000"/>
                    <a:lumOff val="25000"/>
                  </a:schemeClr>
                </a:solidFill>
              </a:rPr>
              <a:t>erreicht</a:t>
            </a:r>
            <a:r>
              <a:rPr lang="en-US" dirty="0">
                <a:solidFill>
                  <a:schemeClr val="tx1">
                    <a:lumMod val="75000"/>
                    <a:lumOff val="25000"/>
                  </a:schemeClr>
                </a:solidFill>
              </a:rPr>
              <a:t> warden</a:t>
            </a:r>
          </a:p>
          <a:p>
            <a:pPr>
              <a:buClr>
                <a:schemeClr val="tx2"/>
              </a:buClr>
            </a:pPr>
            <a:r>
              <a:rPr lang="en-US" dirty="0">
                <a:solidFill>
                  <a:schemeClr val="tx1">
                    <a:lumMod val="75000"/>
                    <a:lumOff val="25000"/>
                  </a:schemeClr>
                </a:solidFill>
              </a:rPr>
              <a:t>GELU </a:t>
            </a:r>
            <a:r>
              <a:rPr lang="en-US" dirty="0" err="1">
                <a:solidFill>
                  <a:schemeClr val="tx1">
                    <a:lumMod val="75000"/>
                    <a:lumOff val="25000"/>
                  </a:schemeClr>
                </a:solidFill>
              </a:rPr>
              <a:t>simuliert</a:t>
            </a:r>
            <a:r>
              <a:rPr lang="en-US" dirty="0">
                <a:solidFill>
                  <a:schemeClr val="tx1">
                    <a:lumMod val="75000"/>
                    <a:lumOff val="25000"/>
                  </a:schemeClr>
                </a:solidFill>
              </a:rPr>
              <a:t> </a:t>
            </a:r>
            <a:r>
              <a:rPr lang="en-US" dirty="0" err="1">
                <a:solidFill>
                  <a:schemeClr val="tx1">
                    <a:lumMod val="75000"/>
                    <a:lumOff val="25000"/>
                  </a:schemeClr>
                </a:solidFill>
              </a:rPr>
              <a:t>dadurch</a:t>
            </a:r>
            <a:r>
              <a:rPr lang="en-US" dirty="0">
                <a:solidFill>
                  <a:schemeClr val="tx1">
                    <a:lumMod val="75000"/>
                    <a:lumOff val="25000"/>
                  </a:schemeClr>
                </a:solidFill>
              </a:rPr>
              <a:t> </a:t>
            </a:r>
            <a:r>
              <a:rPr lang="en-US" dirty="0" err="1">
                <a:solidFill>
                  <a:schemeClr val="tx1">
                    <a:lumMod val="75000"/>
                    <a:lumOff val="25000"/>
                  </a:schemeClr>
                </a:solidFill>
              </a:rPr>
              <a:t>einen</a:t>
            </a:r>
            <a:r>
              <a:rPr lang="en-US" dirty="0">
                <a:solidFill>
                  <a:schemeClr val="tx1">
                    <a:lumMod val="75000"/>
                    <a:lumOff val="25000"/>
                  </a:schemeClr>
                </a:solidFill>
              </a:rPr>
              <a:t> Dropout</a:t>
            </a:r>
          </a:p>
          <a:p>
            <a:pPr>
              <a:buClr>
                <a:schemeClr val="tx2"/>
              </a:buClr>
            </a:pPr>
            <a:r>
              <a:rPr lang="en-US" dirty="0" err="1">
                <a:solidFill>
                  <a:schemeClr val="tx1">
                    <a:lumMod val="75000"/>
                    <a:lumOff val="25000"/>
                  </a:schemeClr>
                </a:solidFill>
              </a:rPr>
              <a:t>Im</a:t>
            </a:r>
            <a:r>
              <a:rPr lang="en-US" dirty="0">
                <a:solidFill>
                  <a:schemeClr val="tx1">
                    <a:lumMod val="75000"/>
                    <a:lumOff val="25000"/>
                  </a:schemeClr>
                </a:solidFill>
              </a:rPr>
              <a:t> </a:t>
            </a:r>
            <a:r>
              <a:rPr lang="en-US" dirty="0" err="1">
                <a:solidFill>
                  <a:schemeClr val="tx1">
                    <a:lumMod val="75000"/>
                    <a:lumOff val="25000"/>
                  </a:schemeClr>
                </a:solidFill>
              </a:rPr>
              <a:t>Beispiel</a:t>
            </a:r>
            <a:r>
              <a:rPr lang="en-US" dirty="0">
                <a:solidFill>
                  <a:schemeClr val="tx1">
                    <a:lumMod val="75000"/>
                    <a:lumOff val="25000"/>
                  </a:schemeClr>
                </a:solidFill>
              </a:rPr>
              <a:t> </a:t>
            </a:r>
            <a:r>
              <a:rPr lang="en-US" dirty="0" err="1">
                <a:solidFill>
                  <a:schemeClr val="tx1">
                    <a:lumMod val="75000"/>
                    <a:lumOff val="25000"/>
                  </a:schemeClr>
                </a:solidFill>
              </a:rPr>
              <a:t>wurde</a:t>
            </a:r>
            <a:r>
              <a:rPr lang="en-US" dirty="0">
                <a:solidFill>
                  <a:schemeClr val="tx1">
                    <a:lumMod val="75000"/>
                    <a:lumOff val="25000"/>
                  </a:schemeClr>
                </a:solidFill>
              </a:rPr>
              <a:t> GELU </a:t>
            </a:r>
            <a:r>
              <a:rPr lang="en-US" dirty="0" err="1">
                <a:solidFill>
                  <a:schemeClr val="tx1">
                    <a:lumMod val="75000"/>
                    <a:lumOff val="25000"/>
                  </a:schemeClr>
                </a:solidFill>
              </a:rPr>
              <a:t>mit</a:t>
            </a:r>
            <a:r>
              <a:rPr lang="en-US" dirty="0">
                <a:solidFill>
                  <a:schemeClr val="tx1">
                    <a:lumMod val="75000"/>
                    <a:lumOff val="25000"/>
                  </a:schemeClr>
                </a:solidFill>
              </a:rPr>
              <a:t> </a:t>
            </a:r>
            <a:r>
              <a:rPr lang="en-US" dirty="0" err="1">
                <a:solidFill>
                  <a:schemeClr val="tx1">
                    <a:lumMod val="75000"/>
                    <a:lumOff val="25000"/>
                  </a:schemeClr>
                </a:solidFill>
              </a:rPr>
              <a:t>einem</a:t>
            </a:r>
            <a:r>
              <a:rPr lang="en-US" dirty="0">
                <a:solidFill>
                  <a:schemeClr val="tx1">
                    <a:lumMod val="75000"/>
                    <a:lumOff val="25000"/>
                  </a:schemeClr>
                </a:solidFill>
              </a:rPr>
              <a:t> Dropout von 0.4 </a:t>
            </a:r>
            <a:r>
              <a:rPr lang="en-US" dirty="0" err="1">
                <a:solidFill>
                  <a:schemeClr val="tx1">
                    <a:lumMod val="75000"/>
                    <a:lumOff val="25000"/>
                  </a:schemeClr>
                </a:solidFill>
              </a:rPr>
              <a:t>kombiniert</a:t>
            </a:r>
            <a:r>
              <a:rPr lang="en-US" dirty="0">
                <a:solidFill>
                  <a:schemeClr val="tx1">
                    <a:lumMod val="75000"/>
                    <a:lumOff val="25000"/>
                  </a:schemeClr>
                </a:solidFill>
              </a:rPr>
              <a:t> und </a:t>
            </a:r>
            <a:r>
              <a:rPr lang="en-US" dirty="0" err="1">
                <a:solidFill>
                  <a:schemeClr val="tx1">
                    <a:lumMod val="75000"/>
                    <a:lumOff val="25000"/>
                  </a:schemeClr>
                </a:solidFill>
              </a:rPr>
              <a:t>erreicht</a:t>
            </a:r>
            <a:r>
              <a:rPr lang="en-US" dirty="0">
                <a:solidFill>
                  <a:schemeClr val="tx1">
                    <a:lumMod val="75000"/>
                    <a:lumOff val="25000"/>
                  </a:schemeClr>
                </a:solidFill>
              </a:rPr>
              <a:t> </a:t>
            </a:r>
            <a:r>
              <a:rPr lang="en-US" dirty="0" err="1">
                <a:solidFill>
                  <a:schemeClr val="tx1">
                    <a:lumMod val="75000"/>
                    <a:lumOff val="25000"/>
                  </a:schemeClr>
                </a:solidFill>
              </a:rPr>
              <a:t>mit</a:t>
            </a:r>
            <a:r>
              <a:rPr lang="en-US" dirty="0">
                <a:solidFill>
                  <a:schemeClr val="tx1">
                    <a:lumMod val="75000"/>
                    <a:lumOff val="25000"/>
                  </a:schemeClr>
                </a:solidFill>
              </a:rPr>
              <a:t> 91.55% </a:t>
            </a:r>
            <a:r>
              <a:rPr lang="en-US" dirty="0" err="1">
                <a:solidFill>
                  <a:schemeClr val="tx1">
                    <a:lumMod val="75000"/>
                    <a:lumOff val="25000"/>
                  </a:schemeClr>
                </a:solidFill>
              </a:rPr>
              <a:t>eine</a:t>
            </a:r>
            <a:r>
              <a:rPr lang="en-US" dirty="0">
                <a:solidFill>
                  <a:schemeClr val="tx1">
                    <a:lumMod val="75000"/>
                    <a:lumOff val="25000"/>
                  </a:schemeClr>
                </a:solidFill>
              </a:rPr>
              <a:t> </a:t>
            </a:r>
            <a:r>
              <a:rPr lang="en-US" dirty="0" err="1">
                <a:solidFill>
                  <a:schemeClr val="tx1">
                    <a:lumMod val="75000"/>
                    <a:lumOff val="25000"/>
                  </a:schemeClr>
                </a:solidFill>
              </a:rPr>
              <a:t>sehr</a:t>
            </a:r>
            <a:r>
              <a:rPr lang="en-US" dirty="0">
                <a:solidFill>
                  <a:schemeClr val="tx1">
                    <a:lumMod val="75000"/>
                    <a:lumOff val="25000"/>
                  </a:schemeClr>
                </a:solidFill>
              </a:rPr>
              <a:t> </a:t>
            </a:r>
            <a:r>
              <a:rPr lang="en-US" dirty="0" err="1">
                <a:solidFill>
                  <a:schemeClr val="tx1">
                    <a:lumMod val="75000"/>
                    <a:lumOff val="25000"/>
                  </a:schemeClr>
                </a:solidFill>
              </a:rPr>
              <a:t>gute</a:t>
            </a:r>
            <a:r>
              <a:rPr lang="en-US" dirty="0">
                <a:solidFill>
                  <a:schemeClr val="tx1">
                    <a:lumMod val="75000"/>
                    <a:lumOff val="25000"/>
                  </a:schemeClr>
                </a:solidFill>
              </a:rPr>
              <a:t> </a:t>
            </a:r>
            <a:r>
              <a:rPr lang="en-US" dirty="0" err="1">
                <a:solidFill>
                  <a:schemeClr val="tx1">
                    <a:lumMod val="75000"/>
                    <a:lumOff val="25000"/>
                  </a:schemeClr>
                </a:solidFill>
              </a:rPr>
              <a:t>Genauigkeit</a:t>
            </a:r>
            <a:r>
              <a:rPr lang="en-US" dirty="0">
                <a:solidFill>
                  <a:schemeClr val="tx1">
                    <a:lumMod val="75000"/>
                    <a:lumOff val="25000"/>
                  </a:schemeClr>
                </a:solidFill>
              </a:rPr>
              <a:t>, </a:t>
            </a:r>
            <a:r>
              <a:rPr lang="en-US" dirty="0" err="1">
                <a:solidFill>
                  <a:schemeClr val="tx1">
                    <a:lumMod val="75000"/>
                    <a:lumOff val="25000"/>
                  </a:schemeClr>
                </a:solidFill>
              </a:rPr>
              <a:t>ähnlich</a:t>
            </a:r>
            <a:r>
              <a:rPr lang="en-US" dirty="0">
                <a:solidFill>
                  <a:schemeClr val="tx1">
                    <a:lumMod val="75000"/>
                    <a:lumOff val="25000"/>
                  </a:schemeClr>
                </a:solidFill>
              </a:rPr>
              <a:t> </a:t>
            </a:r>
            <a:r>
              <a:rPr lang="en-US" dirty="0" err="1">
                <a:solidFill>
                  <a:schemeClr val="tx1">
                    <a:lumMod val="75000"/>
                    <a:lumOff val="25000"/>
                  </a:schemeClr>
                </a:solidFill>
              </a:rPr>
              <a:t>wie</a:t>
            </a:r>
            <a:r>
              <a:rPr lang="en-US" dirty="0">
                <a:solidFill>
                  <a:schemeClr val="tx1">
                    <a:lumMod val="75000"/>
                    <a:lumOff val="25000"/>
                  </a:schemeClr>
                </a:solidFill>
              </a:rPr>
              <a:t> ReLU</a:t>
            </a:r>
          </a:p>
          <a:p>
            <a:pPr>
              <a:buClr>
                <a:schemeClr val="tx2"/>
              </a:buClr>
            </a:pPr>
            <a:r>
              <a:rPr lang="en-US" dirty="0" err="1">
                <a:solidFill>
                  <a:schemeClr val="tx1">
                    <a:lumMod val="75000"/>
                    <a:lumOff val="25000"/>
                  </a:schemeClr>
                </a:solidFill>
              </a:rPr>
              <a:t>Jedoch</a:t>
            </a:r>
            <a:r>
              <a:rPr lang="en-US" dirty="0">
                <a:solidFill>
                  <a:schemeClr val="tx1">
                    <a:lumMod val="75000"/>
                    <a:lumOff val="25000"/>
                  </a:schemeClr>
                </a:solidFill>
              </a:rPr>
              <a:t> </a:t>
            </a:r>
            <a:r>
              <a:rPr lang="en-US" dirty="0" err="1">
                <a:solidFill>
                  <a:schemeClr val="tx1">
                    <a:lumMod val="75000"/>
                    <a:lumOff val="25000"/>
                  </a:schemeClr>
                </a:solidFill>
              </a:rPr>
              <a:t>ist</a:t>
            </a:r>
            <a:r>
              <a:rPr lang="en-US" dirty="0">
                <a:solidFill>
                  <a:schemeClr val="tx1">
                    <a:lumMod val="75000"/>
                    <a:lumOff val="25000"/>
                  </a:schemeClr>
                </a:solidFill>
              </a:rPr>
              <a:t> </a:t>
            </a:r>
            <a:r>
              <a:rPr lang="en-US" dirty="0" err="1">
                <a:solidFill>
                  <a:schemeClr val="tx1">
                    <a:lumMod val="75000"/>
                    <a:lumOff val="25000"/>
                  </a:schemeClr>
                </a:solidFill>
              </a:rPr>
              <a:t>im</a:t>
            </a:r>
            <a:r>
              <a:rPr lang="en-US" dirty="0">
                <a:solidFill>
                  <a:schemeClr val="tx1">
                    <a:lumMod val="75000"/>
                    <a:lumOff val="25000"/>
                  </a:schemeClr>
                </a:solidFill>
              </a:rPr>
              <a:t> </a:t>
            </a:r>
            <a:r>
              <a:rPr lang="en-US" dirty="0" err="1">
                <a:solidFill>
                  <a:schemeClr val="tx1">
                    <a:lumMod val="75000"/>
                    <a:lumOff val="25000"/>
                  </a:schemeClr>
                </a:solidFill>
              </a:rPr>
              <a:t>Vergleich</a:t>
            </a:r>
            <a:r>
              <a:rPr lang="en-US" dirty="0">
                <a:solidFill>
                  <a:schemeClr val="tx1">
                    <a:lumMod val="75000"/>
                    <a:lumOff val="25000"/>
                  </a:schemeClr>
                </a:solidFill>
              </a:rPr>
              <a:t> </a:t>
            </a:r>
            <a:r>
              <a:rPr lang="en-US" dirty="0" err="1">
                <a:solidFill>
                  <a:schemeClr val="tx1">
                    <a:lumMod val="75000"/>
                    <a:lumOff val="25000"/>
                  </a:schemeClr>
                </a:solidFill>
              </a:rPr>
              <a:t>zu</a:t>
            </a:r>
            <a:r>
              <a:rPr lang="en-US" dirty="0">
                <a:solidFill>
                  <a:schemeClr val="tx1">
                    <a:lumMod val="75000"/>
                    <a:lumOff val="25000"/>
                  </a:schemeClr>
                </a:solidFill>
              </a:rPr>
              <a:t> ReLU </a:t>
            </a:r>
            <a:r>
              <a:rPr lang="en-US" dirty="0" err="1">
                <a:solidFill>
                  <a:schemeClr val="tx1">
                    <a:lumMod val="75000"/>
                    <a:lumOff val="25000"/>
                  </a:schemeClr>
                </a:solidFill>
              </a:rPr>
              <a:t>keine</a:t>
            </a:r>
            <a:r>
              <a:rPr lang="en-US" dirty="0">
                <a:solidFill>
                  <a:schemeClr val="tx1">
                    <a:lumMod val="75000"/>
                    <a:lumOff val="25000"/>
                  </a:schemeClr>
                </a:solidFill>
              </a:rPr>
              <a:t> Overfitting-Tendenz </a:t>
            </a:r>
            <a:r>
              <a:rPr lang="en-US" dirty="0" err="1">
                <a:solidFill>
                  <a:schemeClr val="tx1">
                    <a:lumMod val="75000"/>
                    <a:lumOff val="25000"/>
                  </a:schemeClr>
                </a:solidFill>
              </a:rPr>
              <a:t>erkennbar</a:t>
            </a:r>
            <a:endParaRPr lang="en-US" dirty="0">
              <a:solidFill>
                <a:schemeClr val="tx1">
                  <a:lumMod val="75000"/>
                  <a:lumOff val="25000"/>
                </a:schemeClr>
              </a:solidFill>
            </a:endParaRPr>
          </a:p>
          <a:p>
            <a:pPr>
              <a:buClr>
                <a:schemeClr val="tx2"/>
              </a:buClr>
            </a:pPr>
            <a:r>
              <a:rPr lang="en-US" dirty="0" err="1">
                <a:solidFill>
                  <a:schemeClr val="tx1">
                    <a:lumMod val="75000"/>
                    <a:lumOff val="25000"/>
                  </a:schemeClr>
                </a:solidFill>
              </a:rPr>
              <a:t>Ohne</a:t>
            </a:r>
            <a:r>
              <a:rPr lang="en-US" dirty="0">
                <a:solidFill>
                  <a:schemeClr val="tx1">
                    <a:lumMod val="75000"/>
                    <a:lumOff val="25000"/>
                  </a:schemeClr>
                </a:solidFill>
              </a:rPr>
              <a:t> die </a:t>
            </a:r>
            <a:r>
              <a:rPr lang="en-US" dirty="0" err="1">
                <a:solidFill>
                  <a:schemeClr val="tx1">
                    <a:lumMod val="75000"/>
                    <a:lumOff val="25000"/>
                  </a:schemeClr>
                </a:solidFill>
              </a:rPr>
              <a:t>zusätzliche</a:t>
            </a:r>
            <a:r>
              <a:rPr lang="en-US" dirty="0">
                <a:solidFill>
                  <a:schemeClr val="tx1">
                    <a:lumMod val="75000"/>
                    <a:lumOff val="25000"/>
                  </a:schemeClr>
                </a:solidFill>
              </a:rPr>
              <a:t> </a:t>
            </a:r>
            <a:r>
              <a:rPr lang="en-US" dirty="0" err="1">
                <a:solidFill>
                  <a:schemeClr val="tx1">
                    <a:lumMod val="75000"/>
                    <a:lumOff val="25000"/>
                  </a:schemeClr>
                </a:solidFill>
              </a:rPr>
              <a:t>Anwendung</a:t>
            </a:r>
            <a:r>
              <a:rPr lang="en-US" dirty="0">
                <a:solidFill>
                  <a:schemeClr val="tx1">
                    <a:lumMod val="75000"/>
                    <a:lumOff val="25000"/>
                  </a:schemeClr>
                </a:solidFill>
              </a:rPr>
              <a:t> von Dropout </a:t>
            </a:r>
            <a:r>
              <a:rPr lang="en-US" dirty="0" err="1">
                <a:solidFill>
                  <a:schemeClr val="tx1">
                    <a:lumMod val="75000"/>
                    <a:lumOff val="25000"/>
                  </a:schemeClr>
                </a:solidFill>
              </a:rPr>
              <a:t>konnte</a:t>
            </a:r>
            <a:r>
              <a:rPr lang="en-US" dirty="0">
                <a:solidFill>
                  <a:schemeClr val="tx1">
                    <a:lumMod val="75000"/>
                    <a:lumOff val="25000"/>
                  </a:schemeClr>
                </a:solidFill>
              </a:rPr>
              <a:t> </a:t>
            </a:r>
            <a:r>
              <a:rPr lang="en-US" dirty="0" err="1">
                <a:solidFill>
                  <a:schemeClr val="tx1">
                    <a:lumMod val="75000"/>
                    <a:lumOff val="25000"/>
                  </a:schemeClr>
                </a:solidFill>
              </a:rPr>
              <a:t>jedoch</a:t>
            </a:r>
            <a:r>
              <a:rPr lang="en-US" dirty="0">
                <a:solidFill>
                  <a:schemeClr val="tx1">
                    <a:lumMod val="75000"/>
                    <a:lumOff val="25000"/>
                  </a:schemeClr>
                </a:solidFill>
              </a:rPr>
              <a:t> </a:t>
            </a:r>
            <a:r>
              <a:rPr lang="en-US" dirty="0" err="1">
                <a:solidFill>
                  <a:schemeClr val="tx1">
                    <a:lumMod val="75000"/>
                    <a:lumOff val="25000"/>
                  </a:schemeClr>
                </a:solidFill>
              </a:rPr>
              <a:t>starkes</a:t>
            </a:r>
            <a:r>
              <a:rPr lang="en-US" dirty="0">
                <a:solidFill>
                  <a:schemeClr val="tx1">
                    <a:lumMod val="75000"/>
                    <a:lumOff val="25000"/>
                  </a:schemeClr>
                </a:solidFill>
              </a:rPr>
              <a:t> Overfitting des </a:t>
            </a:r>
            <a:r>
              <a:rPr lang="en-US" dirty="0" err="1">
                <a:solidFill>
                  <a:schemeClr val="tx1">
                    <a:lumMod val="75000"/>
                    <a:lumOff val="25000"/>
                  </a:schemeClr>
                </a:solidFill>
              </a:rPr>
              <a:t>Modells</a:t>
            </a:r>
            <a:r>
              <a:rPr lang="en-US" dirty="0">
                <a:solidFill>
                  <a:schemeClr val="tx1">
                    <a:lumMod val="75000"/>
                    <a:lumOff val="25000"/>
                  </a:schemeClr>
                </a:solidFill>
              </a:rPr>
              <a:t> </a:t>
            </a:r>
            <a:r>
              <a:rPr lang="en-US" dirty="0" err="1">
                <a:solidFill>
                  <a:schemeClr val="tx1">
                    <a:lumMod val="75000"/>
                    <a:lumOff val="25000"/>
                  </a:schemeClr>
                </a:solidFill>
              </a:rPr>
              <a:t>beobachtet</a:t>
            </a:r>
            <a:r>
              <a:rPr lang="en-US" dirty="0">
                <a:solidFill>
                  <a:schemeClr val="tx1">
                    <a:lumMod val="75000"/>
                    <a:lumOff val="25000"/>
                  </a:schemeClr>
                </a:solidFill>
              </a:rPr>
              <a:t> </a:t>
            </a:r>
            <a:r>
              <a:rPr lang="en-US" dirty="0" err="1">
                <a:solidFill>
                  <a:schemeClr val="tx1">
                    <a:lumMod val="75000"/>
                    <a:lumOff val="25000"/>
                  </a:schemeClr>
                </a:solidFill>
              </a:rPr>
              <a:t>werden</a:t>
            </a:r>
            <a:endParaRPr lang="en-US" dirty="0">
              <a:solidFill>
                <a:schemeClr val="tx1">
                  <a:lumMod val="75000"/>
                  <a:lumOff val="25000"/>
                </a:schemeClr>
              </a:solidFill>
            </a:endParaRPr>
          </a:p>
        </p:txBody>
      </p:sp>
      <p:sp>
        <p:nvSpPr>
          <p:cNvPr id="3081" name="Rectangle 3080">
            <a:extLst>
              <a:ext uri="{FF2B5EF4-FFF2-40B4-BE49-F238E27FC236}">
                <a16:creationId xmlns:a16="http://schemas.microsoft.com/office/drawing/2014/main" id="{2F0F143B-3981-4FC2-BB15-0C5867633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a:extLst>
              <a:ext uri="{FF2B5EF4-FFF2-40B4-BE49-F238E27FC236}">
                <a16:creationId xmlns:a16="http://schemas.microsoft.com/office/drawing/2014/main" id="{D380BD4A-E105-2F67-0464-B5B54C90216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115556" y="640080"/>
            <a:ext cx="4053838" cy="2544223"/>
          </a:xfrm>
          <a:prstGeom prst="rect">
            <a:avLst/>
          </a:prstGeom>
          <a:noFill/>
          <a:extLst>
            <a:ext uri="{909E8E84-426E-40DD-AFC4-6F175D3DCCD1}">
              <a14:hiddenFill xmlns:a14="http://schemas.microsoft.com/office/drawing/2010/main">
                <a:solidFill>
                  <a:srgbClr val="FFFFFF"/>
                </a:solidFill>
              </a14:hiddenFill>
            </a:ext>
          </a:extLst>
        </p:spPr>
      </p:pic>
      <p:pic>
        <p:nvPicPr>
          <p:cNvPr id="5" name="Inhaltsplatzhalter 4">
            <a:extLst>
              <a:ext uri="{FF2B5EF4-FFF2-40B4-BE49-F238E27FC236}">
                <a16:creationId xmlns:a16="http://schemas.microsoft.com/office/drawing/2014/main" id="{804B790C-ADEF-BD05-CCCE-9E1B403B78ED}"/>
              </a:ext>
            </a:extLst>
          </p:cNvPr>
          <p:cNvPicPr>
            <a:picLocks noGrp="1" noChangeAspect="1"/>
          </p:cNvPicPr>
          <p:nvPr>
            <p:ph sz="half" idx="2"/>
          </p:nvPr>
        </p:nvPicPr>
        <p:blipFill>
          <a:blip r:embed="rId3">
            <a:extLst>
              <a:ext uri="{96DAC541-7B7A-43D3-8B79-37D633B846F1}">
                <asvg:svgBlip xmlns:asvg="http://schemas.microsoft.com/office/drawing/2016/SVG/main" r:embed="rId4"/>
              </a:ext>
            </a:extLst>
          </a:blip>
          <a:stretch>
            <a:fillRect/>
          </a:stretch>
        </p:blipFill>
        <p:spPr>
          <a:xfrm>
            <a:off x="6733030" y="3671316"/>
            <a:ext cx="4818890" cy="1665189"/>
          </a:xfrm>
          <a:prstGeom prst="rect">
            <a:avLst/>
          </a:prstGeom>
        </p:spPr>
      </p:pic>
    </p:spTree>
    <p:extLst>
      <p:ext uri="{BB962C8B-B14F-4D97-AF65-F5344CB8AC3E}">
        <p14:creationId xmlns:p14="http://schemas.microsoft.com/office/powerpoint/2010/main" val="919955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313978D-12A0-1D00-9359-F28A593FB982}"/>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de-DE" sz="1900">
                <a:solidFill>
                  <a:srgbClr val="FFFFFF"/>
                </a:solidFill>
              </a:rPr>
              <a:t>Vergleich verschiedener Optimizer</a:t>
            </a:r>
          </a:p>
        </p:txBody>
      </p:sp>
      <p:sp>
        <p:nvSpPr>
          <p:cNvPr id="3" name="Inhaltsplatzhalter 2">
            <a:extLst>
              <a:ext uri="{FF2B5EF4-FFF2-40B4-BE49-F238E27FC236}">
                <a16:creationId xmlns:a16="http://schemas.microsoft.com/office/drawing/2014/main" id="{3A7A997C-F2B4-95E6-EF92-EA0678AD46BD}"/>
              </a:ext>
            </a:extLst>
          </p:cNvPr>
          <p:cNvSpPr>
            <a:spLocks noGrp="1"/>
          </p:cNvSpPr>
          <p:nvPr>
            <p:ph idx="1"/>
          </p:nvPr>
        </p:nvSpPr>
        <p:spPr>
          <a:xfrm>
            <a:off x="5591695" y="1402080"/>
            <a:ext cx="5320696" cy="4053840"/>
          </a:xfrm>
        </p:spPr>
        <p:txBody>
          <a:bodyPr anchor="ctr">
            <a:normAutofit/>
          </a:bodyPr>
          <a:lstStyle/>
          <a:p>
            <a:r>
              <a:rPr lang="de-DE" dirty="0"/>
              <a:t>Nutzung des bekannten Netzes zum Testen von verschiedenen Optimizern</a:t>
            </a:r>
          </a:p>
          <a:p>
            <a:r>
              <a:rPr lang="de-DE" dirty="0"/>
              <a:t>Test von Adam, </a:t>
            </a:r>
            <a:r>
              <a:rPr lang="de-DE" dirty="0" err="1"/>
              <a:t>Adagrad</a:t>
            </a:r>
            <a:r>
              <a:rPr lang="de-DE" dirty="0"/>
              <a:t> und </a:t>
            </a:r>
            <a:r>
              <a:rPr lang="de-DE" dirty="0" err="1"/>
              <a:t>Adadelta</a:t>
            </a:r>
            <a:endParaRPr lang="de-DE" dirty="0"/>
          </a:p>
          <a:p>
            <a:pPr marL="0" indent="0">
              <a:buNone/>
            </a:pPr>
            <a:endParaRPr lang="de-DE" dirty="0"/>
          </a:p>
        </p:txBody>
      </p:sp>
    </p:spTree>
    <p:extLst>
      <p:ext uri="{BB962C8B-B14F-4D97-AF65-F5344CB8AC3E}">
        <p14:creationId xmlns:p14="http://schemas.microsoft.com/office/powerpoint/2010/main" val="2085955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3ABFB1-EB00-EFA1-E295-6848B0E2E252}"/>
              </a:ext>
            </a:extLst>
          </p:cNvPr>
          <p:cNvSpPr>
            <a:spLocks noGrp="1"/>
          </p:cNvSpPr>
          <p:nvPr>
            <p:ph type="title"/>
          </p:nvPr>
        </p:nvSpPr>
        <p:spPr/>
        <p:txBody>
          <a:bodyPr/>
          <a:lstStyle/>
          <a:p>
            <a:r>
              <a:rPr lang="de-DE" dirty="0" err="1"/>
              <a:t>Adagrad</a:t>
            </a:r>
            <a:endParaRPr lang="de-DE" dirty="0"/>
          </a:p>
        </p:txBody>
      </p:sp>
      <p:sp>
        <p:nvSpPr>
          <p:cNvPr id="3" name="Inhaltsplatzhalter 2">
            <a:extLst>
              <a:ext uri="{FF2B5EF4-FFF2-40B4-BE49-F238E27FC236}">
                <a16:creationId xmlns:a16="http://schemas.microsoft.com/office/drawing/2014/main" id="{9E20665A-18CE-1EE0-9459-D597A735D05D}"/>
              </a:ext>
            </a:extLst>
          </p:cNvPr>
          <p:cNvSpPr>
            <a:spLocks noGrp="1"/>
          </p:cNvSpPr>
          <p:nvPr>
            <p:ph sz="half" idx="1"/>
          </p:nvPr>
        </p:nvSpPr>
        <p:spPr/>
        <p:txBody>
          <a:bodyPr>
            <a:normAutofit fontScale="92500" lnSpcReduction="20000"/>
          </a:bodyPr>
          <a:lstStyle/>
          <a:p>
            <a:r>
              <a:rPr lang="de-DE" dirty="0" err="1"/>
              <a:t>Adagrad</a:t>
            </a:r>
            <a:r>
              <a:rPr lang="de-DE" dirty="0"/>
              <a:t> ist ein Optimizer, der mit Parameter-spezifischen Lernraten arbeitet</a:t>
            </a:r>
          </a:p>
          <a:p>
            <a:r>
              <a:rPr lang="de-DE" dirty="0"/>
              <a:t>Er „bestraft“ Parameter, die häufig aktualisiert werden, indem die Updates für diese immer kleiner werden</a:t>
            </a:r>
          </a:p>
          <a:p>
            <a:r>
              <a:rPr lang="de-DE" dirty="0"/>
              <a:t>So wird der Fokus auf „seltene“ Parameter gelegt, die häufig wichtige Informationen enthalten können</a:t>
            </a:r>
          </a:p>
          <a:p>
            <a:r>
              <a:rPr lang="de-DE" dirty="0"/>
              <a:t>Im Beispiel ist erkennbar, dass </a:t>
            </a:r>
            <a:r>
              <a:rPr lang="de-DE" dirty="0" err="1"/>
              <a:t>Adagrad</a:t>
            </a:r>
            <a:r>
              <a:rPr lang="de-DE" dirty="0"/>
              <a:t> wesentlich langsamer konvergiert als andere Optimizer-Algorithmen, das Netz lernt also langsamer</a:t>
            </a:r>
          </a:p>
        </p:txBody>
      </p:sp>
      <p:pic>
        <p:nvPicPr>
          <p:cNvPr id="5" name="Inhaltsplatzhalter 4">
            <a:extLst>
              <a:ext uri="{FF2B5EF4-FFF2-40B4-BE49-F238E27FC236}">
                <a16:creationId xmlns:a16="http://schemas.microsoft.com/office/drawing/2014/main" id="{FB9A0A57-3389-A68E-EFD5-F7A0BF0A1F41}"/>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338888" y="3453321"/>
            <a:ext cx="4270375" cy="1472183"/>
          </a:xfrm>
          <a:prstGeom prst="rect">
            <a:avLst/>
          </a:prstGeom>
        </p:spPr>
      </p:pic>
    </p:spTree>
    <p:extLst>
      <p:ext uri="{BB962C8B-B14F-4D97-AF65-F5344CB8AC3E}">
        <p14:creationId xmlns:p14="http://schemas.microsoft.com/office/powerpoint/2010/main" val="670446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454D09-ACBB-73FF-F738-C6B5D869CE46}"/>
              </a:ext>
            </a:extLst>
          </p:cNvPr>
          <p:cNvSpPr>
            <a:spLocks noGrp="1"/>
          </p:cNvSpPr>
          <p:nvPr>
            <p:ph type="title"/>
          </p:nvPr>
        </p:nvSpPr>
        <p:spPr/>
        <p:txBody>
          <a:bodyPr/>
          <a:lstStyle/>
          <a:p>
            <a:r>
              <a:rPr lang="de-DE" dirty="0" err="1"/>
              <a:t>Adadelta</a:t>
            </a:r>
            <a:endParaRPr lang="de-DE" dirty="0"/>
          </a:p>
        </p:txBody>
      </p:sp>
      <p:sp>
        <p:nvSpPr>
          <p:cNvPr id="3" name="Inhaltsplatzhalter 2">
            <a:extLst>
              <a:ext uri="{FF2B5EF4-FFF2-40B4-BE49-F238E27FC236}">
                <a16:creationId xmlns:a16="http://schemas.microsoft.com/office/drawing/2014/main" id="{6A7CB33F-B40C-B428-8265-B689751242B9}"/>
              </a:ext>
            </a:extLst>
          </p:cNvPr>
          <p:cNvSpPr>
            <a:spLocks noGrp="1"/>
          </p:cNvSpPr>
          <p:nvPr>
            <p:ph sz="half" idx="1"/>
          </p:nvPr>
        </p:nvSpPr>
        <p:spPr/>
        <p:txBody>
          <a:bodyPr>
            <a:normAutofit fontScale="55000" lnSpcReduction="20000"/>
          </a:bodyPr>
          <a:lstStyle/>
          <a:p>
            <a:r>
              <a:rPr lang="de-DE" dirty="0" err="1"/>
              <a:t>Adadelta</a:t>
            </a:r>
            <a:r>
              <a:rPr lang="de-DE" dirty="0"/>
              <a:t> ist eine Weiterentwicklung des </a:t>
            </a:r>
            <a:r>
              <a:rPr lang="de-DE" dirty="0" err="1"/>
              <a:t>Adagrad</a:t>
            </a:r>
            <a:r>
              <a:rPr lang="de-DE" dirty="0"/>
              <a:t>-Algorithmus</a:t>
            </a:r>
          </a:p>
          <a:p>
            <a:r>
              <a:rPr lang="de-DE" dirty="0" err="1"/>
              <a:t>Adadelta</a:t>
            </a:r>
            <a:r>
              <a:rPr lang="de-DE" dirty="0"/>
              <a:t> nutzt ebenfalls eine adaptive, Parameter-spezifische </a:t>
            </a:r>
            <a:r>
              <a:rPr lang="de-DE" dirty="0" err="1"/>
              <a:t>Lernrate</a:t>
            </a:r>
            <a:endParaRPr lang="de-DE" dirty="0"/>
          </a:p>
          <a:p>
            <a:r>
              <a:rPr lang="de-DE" dirty="0"/>
              <a:t>Im Unterschied zu </a:t>
            </a:r>
            <a:r>
              <a:rPr lang="de-DE" dirty="0" err="1"/>
              <a:t>Adagrad</a:t>
            </a:r>
            <a:r>
              <a:rPr lang="de-DE" dirty="0"/>
              <a:t> wird nur ein Moving-</a:t>
            </a:r>
            <a:r>
              <a:rPr lang="de-DE" dirty="0" err="1"/>
              <a:t>Window</a:t>
            </a:r>
            <a:r>
              <a:rPr lang="de-DE" dirty="0"/>
              <a:t> der vergangenen Gewichtsupdates genutzt, um zu verhindern, dass ein Netz nach vielen Updates nicht mehr lernt</a:t>
            </a:r>
          </a:p>
          <a:p>
            <a:r>
              <a:rPr lang="de-DE" dirty="0"/>
              <a:t>Auch hier ist erkennbar, dass das Netz mit diesem Algorithmus wesentlich langsamer lernt</a:t>
            </a:r>
          </a:p>
          <a:p>
            <a:r>
              <a:rPr lang="de-DE" dirty="0"/>
              <a:t>Dies liegt wie oben daran, das häufige Parameter durch die „Bestrafung“ langsamer gelernt werden (kleinere Updates)</a:t>
            </a:r>
          </a:p>
          <a:p>
            <a:r>
              <a:rPr lang="de-DE" dirty="0"/>
              <a:t>In einer weiteren Iteration schaffte </a:t>
            </a:r>
            <a:r>
              <a:rPr lang="de-DE" dirty="0" err="1"/>
              <a:t>Adadelta</a:t>
            </a:r>
            <a:r>
              <a:rPr lang="de-DE" dirty="0"/>
              <a:t> nach 250 Epochs eine Genauigkeit von etwa 80%, nach weiteren 250 Epochs konnte diese noch auf 87% gesteigert werden</a:t>
            </a:r>
          </a:p>
          <a:p>
            <a:r>
              <a:rPr lang="de-DE" dirty="0" err="1"/>
              <a:t>Adagrad</a:t>
            </a:r>
            <a:r>
              <a:rPr lang="de-DE" dirty="0"/>
              <a:t> konvergierte bereits nach 125 Epochs bei 87%</a:t>
            </a:r>
          </a:p>
          <a:p>
            <a:r>
              <a:rPr lang="de-DE" dirty="0" err="1"/>
              <a:t>Adagrad</a:t>
            </a:r>
            <a:r>
              <a:rPr lang="de-DE" dirty="0"/>
              <a:t> war hier zwar schneller, hatte jedoch nicht das Potential, durch die Erhöhung der Epochs weitere Trainingszugewinne zu realisieren</a:t>
            </a:r>
          </a:p>
        </p:txBody>
      </p:sp>
      <p:pic>
        <p:nvPicPr>
          <p:cNvPr id="5" name="Inhaltsplatzhalter 4">
            <a:extLst>
              <a:ext uri="{FF2B5EF4-FFF2-40B4-BE49-F238E27FC236}">
                <a16:creationId xmlns:a16="http://schemas.microsoft.com/office/drawing/2014/main" id="{B742A563-C93C-0D96-89FC-23A48FC021E6}"/>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338888" y="3445490"/>
            <a:ext cx="4270375" cy="1487844"/>
          </a:xfrm>
          <a:prstGeom prst="rect">
            <a:avLst/>
          </a:prstGeom>
        </p:spPr>
      </p:pic>
    </p:spTree>
    <p:extLst>
      <p:ext uri="{BB962C8B-B14F-4D97-AF65-F5344CB8AC3E}">
        <p14:creationId xmlns:p14="http://schemas.microsoft.com/office/powerpoint/2010/main" val="1561730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Inhaltsplatzhalter 8">
            <a:extLst>
              <a:ext uri="{FF2B5EF4-FFF2-40B4-BE49-F238E27FC236}">
                <a16:creationId xmlns:a16="http://schemas.microsoft.com/office/drawing/2014/main" id="{D254EAC0-238E-76CB-9556-FE467446F4C0}"/>
              </a:ext>
            </a:extLst>
          </p:cNvPr>
          <p:cNvPicPr>
            <a:picLocks noChangeAspect="1"/>
          </p:cNvPicPr>
          <p:nvPr/>
        </p:nvPicPr>
        <p:blipFill>
          <a:blip r:embed="rId2"/>
          <a:stretch>
            <a:fillRect/>
          </a:stretch>
        </p:blipFill>
        <p:spPr>
          <a:xfrm>
            <a:off x="1899428" y="3377509"/>
            <a:ext cx="1516205" cy="2734043"/>
          </a:xfrm>
          <a:prstGeom prst="rect">
            <a:avLst/>
          </a:prstGeom>
        </p:spPr>
      </p:pic>
      <p:sp>
        <p:nvSpPr>
          <p:cNvPr id="19" name="Rectangle 18">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F8CB51D-27A6-4618-15EE-2F79ABF43A7D}"/>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de-DE" dirty="0"/>
              <a:t>Deep Neural Network mit Drei Hidden </a:t>
            </a:r>
            <a:r>
              <a:rPr lang="de-DE" dirty="0" err="1"/>
              <a:t>Layers</a:t>
            </a:r>
            <a:r>
              <a:rPr lang="de-DE" dirty="0"/>
              <a:t> </a:t>
            </a:r>
          </a:p>
        </p:txBody>
      </p:sp>
      <p:pic>
        <p:nvPicPr>
          <p:cNvPr id="5" name="Grafik 4" descr="Ein Bild, das Text enthält.&#10;&#10;Automatisch generierte Beschreibung">
            <a:extLst>
              <a:ext uri="{FF2B5EF4-FFF2-40B4-BE49-F238E27FC236}">
                <a16:creationId xmlns:a16="http://schemas.microsoft.com/office/drawing/2014/main" id="{BD5C71EC-67B2-0BB1-040B-DE46CA676FFF}"/>
              </a:ext>
            </a:extLst>
          </p:cNvPr>
          <p:cNvPicPr>
            <a:picLocks noChangeAspect="1"/>
          </p:cNvPicPr>
          <p:nvPr/>
        </p:nvPicPr>
        <p:blipFill>
          <a:blip r:embed="rId3"/>
          <a:stretch>
            <a:fillRect/>
          </a:stretch>
        </p:blipFill>
        <p:spPr>
          <a:xfrm>
            <a:off x="609558" y="321733"/>
            <a:ext cx="4095945" cy="2734043"/>
          </a:xfrm>
          <a:prstGeom prst="rect">
            <a:avLst/>
          </a:prstGeom>
        </p:spPr>
      </p:pic>
      <p:sp>
        <p:nvSpPr>
          <p:cNvPr id="3" name="Inhaltsplatzhalter 2">
            <a:extLst>
              <a:ext uri="{FF2B5EF4-FFF2-40B4-BE49-F238E27FC236}">
                <a16:creationId xmlns:a16="http://schemas.microsoft.com/office/drawing/2014/main" id="{0C1987A8-35B4-B4F5-1688-25469BEB0663}"/>
              </a:ext>
            </a:extLst>
          </p:cNvPr>
          <p:cNvSpPr>
            <a:spLocks noGrp="1"/>
          </p:cNvSpPr>
          <p:nvPr>
            <p:ph idx="1"/>
          </p:nvPr>
        </p:nvSpPr>
        <p:spPr>
          <a:xfrm>
            <a:off x="6119732" y="2858703"/>
            <a:ext cx="5285791" cy="3042547"/>
          </a:xfrm>
        </p:spPr>
        <p:txBody>
          <a:bodyPr>
            <a:normAutofit fontScale="85000" lnSpcReduction="20000"/>
          </a:bodyPr>
          <a:lstStyle/>
          <a:p>
            <a:pPr marL="0" indent="0">
              <a:buNone/>
            </a:pPr>
            <a:r>
              <a:rPr lang="de-DE" dirty="0">
                <a:solidFill>
                  <a:srgbClr val="FFFFFF"/>
                </a:solidFill>
              </a:rPr>
              <a:t>Initialer Aufbau:</a:t>
            </a:r>
          </a:p>
          <a:p>
            <a:pPr>
              <a:buClr>
                <a:schemeClr val="tx2"/>
              </a:buClr>
            </a:pPr>
            <a:r>
              <a:rPr lang="de-DE" dirty="0">
                <a:solidFill>
                  <a:srgbClr val="FFFFFF"/>
                </a:solidFill>
              </a:rPr>
              <a:t>Input-Schicht mit 1024 Input-Parametern</a:t>
            </a:r>
          </a:p>
          <a:p>
            <a:pPr>
              <a:buClr>
                <a:schemeClr val="tx2"/>
              </a:buClr>
            </a:pPr>
            <a:r>
              <a:rPr lang="de-DE" dirty="0">
                <a:solidFill>
                  <a:srgbClr val="FFFFFF"/>
                </a:solidFill>
              </a:rPr>
              <a:t>Drei Hidden-Layer mit 64, 32 und 64 Neuronen, Aktivierung: ReLU</a:t>
            </a:r>
          </a:p>
          <a:p>
            <a:pPr>
              <a:buClr>
                <a:schemeClr val="tx2"/>
              </a:buClr>
            </a:pPr>
            <a:r>
              <a:rPr lang="de-DE" dirty="0">
                <a:solidFill>
                  <a:srgbClr val="FFFFFF"/>
                </a:solidFill>
              </a:rPr>
              <a:t>Output-Schicht mit 43 Neuronen (analog zu 43 Label-Klassen)</a:t>
            </a:r>
          </a:p>
          <a:p>
            <a:pPr>
              <a:buClr>
                <a:schemeClr val="tx2"/>
              </a:buClr>
            </a:pPr>
            <a:r>
              <a:rPr lang="de-DE" dirty="0">
                <a:solidFill>
                  <a:srgbClr val="FFFFFF"/>
                </a:solidFill>
              </a:rPr>
              <a:t>Batch-Size: 128</a:t>
            </a:r>
          </a:p>
          <a:p>
            <a:pPr>
              <a:buClr>
                <a:schemeClr val="tx2"/>
              </a:buClr>
            </a:pPr>
            <a:r>
              <a:rPr lang="de-DE" dirty="0">
                <a:solidFill>
                  <a:srgbClr val="FFFFFF"/>
                </a:solidFill>
              </a:rPr>
              <a:t>Epochs: 250</a:t>
            </a:r>
          </a:p>
          <a:p>
            <a:pPr>
              <a:buClr>
                <a:schemeClr val="tx2"/>
              </a:buClr>
            </a:pPr>
            <a:r>
              <a:rPr lang="de-DE" dirty="0">
                <a:solidFill>
                  <a:srgbClr val="FFFFFF"/>
                </a:solidFill>
              </a:rPr>
              <a:t>Loss: Categorical Crossentropy</a:t>
            </a:r>
          </a:p>
          <a:p>
            <a:pPr>
              <a:buClr>
                <a:schemeClr val="tx2"/>
              </a:buClr>
            </a:pPr>
            <a:r>
              <a:rPr lang="de-DE" dirty="0">
                <a:solidFill>
                  <a:srgbClr val="FFFFFF"/>
                </a:solidFill>
              </a:rPr>
              <a:t>Optimizer:  ADAM (Adaptive Moment Estimation)</a:t>
            </a:r>
          </a:p>
          <a:p>
            <a:pPr>
              <a:buClr>
                <a:schemeClr val="tx2"/>
              </a:buClr>
            </a:pPr>
            <a:r>
              <a:rPr lang="de-DE" dirty="0">
                <a:solidFill>
                  <a:srgbClr val="FFFFFF"/>
                </a:solidFill>
              </a:rPr>
              <a:t>Metrik: Genauigkeit (Accuracy)</a:t>
            </a:r>
          </a:p>
        </p:txBody>
      </p:sp>
    </p:spTree>
    <p:extLst>
      <p:ext uri="{BB962C8B-B14F-4D97-AF65-F5344CB8AC3E}">
        <p14:creationId xmlns:p14="http://schemas.microsoft.com/office/powerpoint/2010/main" val="54801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597C25-9A8F-1D86-58D0-D9D34D7C7C8F}"/>
              </a:ext>
            </a:extLst>
          </p:cNvPr>
          <p:cNvSpPr>
            <a:spLocks noGrp="1"/>
          </p:cNvSpPr>
          <p:nvPr>
            <p:ph type="title"/>
          </p:nvPr>
        </p:nvSpPr>
        <p:spPr/>
        <p:txBody>
          <a:bodyPr/>
          <a:lstStyle/>
          <a:p>
            <a:r>
              <a:rPr lang="de-DE" dirty="0"/>
              <a:t>Adam</a:t>
            </a:r>
          </a:p>
        </p:txBody>
      </p:sp>
      <p:sp>
        <p:nvSpPr>
          <p:cNvPr id="3" name="Inhaltsplatzhalter 2">
            <a:extLst>
              <a:ext uri="{FF2B5EF4-FFF2-40B4-BE49-F238E27FC236}">
                <a16:creationId xmlns:a16="http://schemas.microsoft.com/office/drawing/2014/main" id="{4594169C-9E4D-E463-39A5-D5321DD9A5ED}"/>
              </a:ext>
            </a:extLst>
          </p:cNvPr>
          <p:cNvSpPr>
            <a:spLocks noGrp="1"/>
          </p:cNvSpPr>
          <p:nvPr>
            <p:ph sz="half" idx="1"/>
          </p:nvPr>
        </p:nvSpPr>
        <p:spPr/>
        <p:txBody>
          <a:bodyPr>
            <a:normAutofit fontScale="92500" lnSpcReduction="20000"/>
          </a:bodyPr>
          <a:lstStyle/>
          <a:p>
            <a:r>
              <a:rPr lang="de-DE" dirty="0"/>
              <a:t>Adam nutzt ebenfalls im Grunde einen Ansatz des </a:t>
            </a:r>
            <a:r>
              <a:rPr lang="de-DE" dirty="0" err="1"/>
              <a:t>Stochastic</a:t>
            </a:r>
            <a:r>
              <a:rPr lang="de-DE" dirty="0"/>
              <a:t> Gradient Descent, erweitert um einen Mechanismus zur Anpassung und Schätzung der aktuellen und zukünftigen </a:t>
            </a:r>
            <a:r>
              <a:rPr lang="de-DE" dirty="0" err="1"/>
              <a:t>Lernrate</a:t>
            </a:r>
            <a:endParaRPr lang="de-DE" dirty="0"/>
          </a:p>
          <a:p>
            <a:r>
              <a:rPr lang="de-DE" dirty="0"/>
              <a:t>Adam ist sehr effizient in der Speichernutzung und ermöglicht daher effizientes Lernen</a:t>
            </a:r>
          </a:p>
          <a:p>
            <a:r>
              <a:rPr lang="de-DE" dirty="0"/>
              <a:t>Mittlerweile ist Adam ein weit verbreiteter und oft genutzter Optimizer</a:t>
            </a:r>
          </a:p>
          <a:p>
            <a:r>
              <a:rPr lang="de-DE" dirty="0"/>
              <a:t>Im Beispiel konvergiert das Netz bei ca. 91% Genauigkeit </a:t>
            </a:r>
          </a:p>
          <a:p>
            <a:endParaRPr lang="de-DE" dirty="0"/>
          </a:p>
        </p:txBody>
      </p:sp>
      <p:pic>
        <p:nvPicPr>
          <p:cNvPr id="5" name="Inhaltsplatzhalter 4">
            <a:extLst>
              <a:ext uri="{FF2B5EF4-FFF2-40B4-BE49-F238E27FC236}">
                <a16:creationId xmlns:a16="http://schemas.microsoft.com/office/drawing/2014/main" id="{9A49DE0D-423D-097B-623E-F25217DAAAC1}"/>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338888" y="3459567"/>
            <a:ext cx="4270375" cy="1459691"/>
          </a:xfrm>
          <a:prstGeom prst="rect">
            <a:avLst/>
          </a:prstGeom>
        </p:spPr>
      </p:pic>
    </p:spTree>
    <p:extLst>
      <p:ext uri="{BB962C8B-B14F-4D97-AF65-F5344CB8AC3E}">
        <p14:creationId xmlns:p14="http://schemas.microsoft.com/office/powerpoint/2010/main" val="1930817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4C259C-E1AB-3D3B-DE0C-6C710D80F7DF}"/>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sz="1500"/>
              <a:t>Vergleich verschiedener BatchSizes und Epoch-Anzahlen</a:t>
            </a:r>
          </a:p>
        </p:txBody>
      </p:sp>
      <p:sp>
        <p:nvSpPr>
          <p:cNvPr id="3" name="Inhaltsplatzhalter 2">
            <a:extLst>
              <a:ext uri="{FF2B5EF4-FFF2-40B4-BE49-F238E27FC236}">
                <a16:creationId xmlns:a16="http://schemas.microsoft.com/office/drawing/2014/main" id="{1EE57D4E-8049-7FF3-B5CF-B571CB1FA9C9}"/>
              </a:ext>
            </a:extLst>
          </p:cNvPr>
          <p:cNvSpPr>
            <a:spLocks noGrp="1"/>
          </p:cNvSpPr>
          <p:nvPr>
            <p:ph sz="half" idx="1"/>
          </p:nvPr>
        </p:nvSpPr>
        <p:spPr>
          <a:xfrm>
            <a:off x="803244" y="2638044"/>
            <a:ext cx="3063765" cy="3263206"/>
          </a:xfrm>
        </p:spPr>
        <p:txBody>
          <a:bodyPr vert="horz" lIns="91440" tIns="45720" rIns="91440" bIns="45720" rtlCol="0">
            <a:normAutofit fontScale="47500" lnSpcReduction="20000"/>
          </a:bodyPr>
          <a:lstStyle/>
          <a:p>
            <a:r>
              <a:rPr lang="en-US" dirty="0"/>
              <a:t>In </a:t>
            </a:r>
            <a:r>
              <a:rPr lang="en-US" dirty="0" err="1"/>
              <a:t>nebenstehender</a:t>
            </a:r>
            <a:r>
              <a:rPr lang="en-US" dirty="0"/>
              <a:t> </a:t>
            </a:r>
            <a:r>
              <a:rPr lang="en-US" dirty="0" err="1"/>
              <a:t>Grafik</a:t>
            </a:r>
            <a:r>
              <a:rPr lang="en-US" dirty="0"/>
              <a:t> </a:t>
            </a:r>
            <a:r>
              <a:rPr lang="en-US" dirty="0" err="1"/>
              <a:t>sind</a:t>
            </a:r>
            <a:r>
              <a:rPr lang="en-US" dirty="0"/>
              <a:t> Loss und </a:t>
            </a:r>
            <a:r>
              <a:rPr lang="en-US" dirty="0" err="1"/>
              <a:t>Genauigkeit</a:t>
            </a:r>
            <a:r>
              <a:rPr lang="en-US" dirty="0"/>
              <a:t> </a:t>
            </a:r>
            <a:r>
              <a:rPr lang="en-US" dirty="0" err="1"/>
              <a:t>eines</a:t>
            </a:r>
            <a:r>
              <a:rPr lang="en-US" dirty="0"/>
              <a:t> </a:t>
            </a:r>
            <a:r>
              <a:rPr lang="en-US" dirty="0" err="1"/>
              <a:t>tiefen</a:t>
            </a:r>
            <a:r>
              <a:rPr lang="en-US" dirty="0"/>
              <a:t> </a:t>
            </a:r>
            <a:r>
              <a:rPr lang="en-US" dirty="0" err="1"/>
              <a:t>neuronalen</a:t>
            </a:r>
            <a:r>
              <a:rPr lang="en-US" dirty="0"/>
              <a:t> </a:t>
            </a:r>
            <a:r>
              <a:rPr lang="en-US" dirty="0" err="1"/>
              <a:t>Netzes</a:t>
            </a:r>
            <a:r>
              <a:rPr lang="en-US" dirty="0"/>
              <a:t> in </a:t>
            </a:r>
            <a:r>
              <a:rPr lang="en-US" dirty="0" err="1"/>
              <a:t>Abhängigkeit</a:t>
            </a:r>
            <a:r>
              <a:rPr lang="en-US" dirty="0"/>
              <a:t> von </a:t>
            </a:r>
            <a:r>
              <a:rPr lang="en-US" dirty="0" err="1"/>
              <a:t>Batchsize</a:t>
            </a:r>
            <a:r>
              <a:rPr lang="en-US" dirty="0"/>
              <a:t> und </a:t>
            </a:r>
            <a:r>
              <a:rPr lang="en-US" dirty="0" err="1"/>
              <a:t>Anzahl</a:t>
            </a:r>
            <a:r>
              <a:rPr lang="en-US" dirty="0"/>
              <a:t> der Epochs </a:t>
            </a:r>
            <a:r>
              <a:rPr lang="en-US" dirty="0" err="1"/>
              <a:t>visualisiert</a:t>
            </a:r>
            <a:endParaRPr lang="en-US" dirty="0"/>
          </a:p>
          <a:p>
            <a:r>
              <a:rPr lang="en-US" dirty="0" err="1"/>
              <a:t>Zugrunde</a:t>
            </a:r>
            <a:r>
              <a:rPr lang="en-US" dirty="0"/>
              <a:t> </a:t>
            </a:r>
            <a:r>
              <a:rPr lang="en-US" dirty="0" err="1"/>
              <a:t>liegt</a:t>
            </a:r>
            <a:r>
              <a:rPr lang="en-US" dirty="0"/>
              <a:t> das </a:t>
            </a:r>
            <a:r>
              <a:rPr lang="en-US" dirty="0" err="1"/>
              <a:t>bereits</a:t>
            </a:r>
            <a:r>
              <a:rPr lang="en-US" dirty="0"/>
              <a:t> </a:t>
            </a:r>
            <a:r>
              <a:rPr lang="en-US" dirty="0" err="1"/>
              <a:t>bekannte</a:t>
            </a:r>
            <a:r>
              <a:rPr lang="en-US" dirty="0"/>
              <a:t> DNN der </a:t>
            </a:r>
            <a:r>
              <a:rPr lang="en-US" dirty="0" err="1"/>
              <a:t>vorherigen</a:t>
            </a:r>
            <a:r>
              <a:rPr lang="en-US" dirty="0"/>
              <a:t> </a:t>
            </a:r>
            <a:r>
              <a:rPr lang="en-US" dirty="0" err="1"/>
              <a:t>Folien</a:t>
            </a:r>
            <a:endParaRPr lang="en-US" dirty="0"/>
          </a:p>
          <a:p>
            <a:r>
              <a:rPr lang="en-US" dirty="0"/>
              <a:t>Für dieses </a:t>
            </a:r>
            <a:r>
              <a:rPr lang="en-US" dirty="0" err="1"/>
              <a:t>Netz</a:t>
            </a:r>
            <a:r>
              <a:rPr lang="en-US" dirty="0"/>
              <a:t> </a:t>
            </a:r>
            <a:r>
              <a:rPr lang="en-US" dirty="0" err="1"/>
              <a:t>ist</a:t>
            </a:r>
            <a:r>
              <a:rPr lang="en-US" dirty="0"/>
              <a:t> </a:t>
            </a:r>
            <a:r>
              <a:rPr lang="en-US" dirty="0" err="1"/>
              <a:t>ein</a:t>
            </a:r>
            <a:r>
              <a:rPr lang="en-US" dirty="0"/>
              <a:t> Training </a:t>
            </a:r>
            <a:r>
              <a:rPr lang="en-US" dirty="0" err="1"/>
              <a:t>über</a:t>
            </a:r>
            <a:r>
              <a:rPr lang="en-US" dirty="0"/>
              <a:t> </a:t>
            </a:r>
            <a:r>
              <a:rPr lang="en-US" dirty="0" err="1"/>
              <a:t>mehr</a:t>
            </a:r>
            <a:r>
              <a:rPr lang="en-US" dirty="0"/>
              <a:t> </a:t>
            </a:r>
            <a:r>
              <a:rPr lang="en-US" dirty="0" err="1"/>
              <a:t>als</a:t>
            </a:r>
            <a:r>
              <a:rPr lang="en-US" dirty="0"/>
              <a:t> ca. 35 Epochs </a:t>
            </a:r>
            <a:r>
              <a:rPr lang="en-US" dirty="0" err="1"/>
              <a:t>nicht</a:t>
            </a:r>
            <a:r>
              <a:rPr lang="en-US" dirty="0"/>
              <a:t> </a:t>
            </a:r>
            <a:r>
              <a:rPr lang="en-US" dirty="0" err="1"/>
              <a:t>mit</a:t>
            </a:r>
            <a:r>
              <a:rPr lang="en-US" dirty="0"/>
              <a:t> </a:t>
            </a:r>
            <a:r>
              <a:rPr lang="en-US" dirty="0" err="1"/>
              <a:t>einem</a:t>
            </a:r>
            <a:r>
              <a:rPr lang="en-US" dirty="0"/>
              <a:t> </a:t>
            </a:r>
            <a:r>
              <a:rPr lang="en-US" dirty="0" err="1"/>
              <a:t>Zugewinn</a:t>
            </a:r>
            <a:r>
              <a:rPr lang="en-US" dirty="0"/>
              <a:t> </a:t>
            </a:r>
            <a:r>
              <a:rPr lang="en-US" dirty="0" err="1"/>
              <a:t>verbunden</a:t>
            </a:r>
            <a:r>
              <a:rPr lang="en-US" dirty="0"/>
              <a:t>, </a:t>
            </a:r>
            <a:r>
              <a:rPr lang="en-US" dirty="0" err="1"/>
              <a:t>vielmehr</a:t>
            </a:r>
            <a:r>
              <a:rPr lang="en-US" dirty="0"/>
              <a:t> </a:t>
            </a:r>
            <a:r>
              <a:rPr lang="en-US" dirty="0" err="1"/>
              <a:t>lässt</a:t>
            </a:r>
            <a:r>
              <a:rPr lang="en-US" dirty="0"/>
              <a:t> </a:t>
            </a:r>
            <a:r>
              <a:rPr lang="en-US" dirty="0" err="1"/>
              <a:t>sich</a:t>
            </a:r>
            <a:r>
              <a:rPr lang="en-US" dirty="0"/>
              <a:t> </a:t>
            </a:r>
            <a:r>
              <a:rPr lang="en-US" dirty="0" err="1"/>
              <a:t>eine</a:t>
            </a:r>
            <a:r>
              <a:rPr lang="en-US" dirty="0"/>
              <a:t> Tendenz </a:t>
            </a:r>
            <a:r>
              <a:rPr lang="en-US" dirty="0" err="1"/>
              <a:t>zum</a:t>
            </a:r>
            <a:r>
              <a:rPr lang="en-US" dirty="0"/>
              <a:t> Overfitting </a:t>
            </a:r>
            <a:r>
              <a:rPr lang="en-US" dirty="0" err="1"/>
              <a:t>über</a:t>
            </a:r>
            <a:r>
              <a:rPr lang="en-US" dirty="0"/>
              <a:t> alle </a:t>
            </a:r>
            <a:r>
              <a:rPr lang="en-US" dirty="0" err="1"/>
              <a:t>Batchsizes</a:t>
            </a:r>
            <a:r>
              <a:rPr lang="en-US" dirty="0"/>
              <a:t> </a:t>
            </a:r>
            <a:r>
              <a:rPr lang="en-US" dirty="0" err="1"/>
              <a:t>hinweg</a:t>
            </a:r>
            <a:r>
              <a:rPr lang="en-US" dirty="0"/>
              <a:t> </a:t>
            </a:r>
            <a:r>
              <a:rPr lang="en-US" dirty="0" err="1"/>
              <a:t>erkennen</a:t>
            </a:r>
            <a:endParaRPr lang="en-US" dirty="0"/>
          </a:p>
          <a:p>
            <a:r>
              <a:rPr lang="en-US" dirty="0"/>
              <a:t>Bei </a:t>
            </a:r>
            <a:r>
              <a:rPr lang="en-US" dirty="0" err="1"/>
              <a:t>kleineren</a:t>
            </a:r>
            <a:r>
              <a:rPr lang="en-US" dirty="0"/>
              <a:t> </a:t>
            </a:r>
            <a:r>
              <a:rPr lang="en-US" dirty="0" err="1"/>
              <a:t>Batchsizes</a:t>
            </a:r>
            <a:r>
              <a:rPr lang="en-US" dirty="0"/>
              <a:t> </a:t>
            </a:r>
            <a:r>
              <a:rPr lang="en-US" dirty="0" err="1"/>
              <a:t>ist</a:t>
            </a:r>
            <a:r>
              <a:rPr lang="en-US" dirty="0"/>
              <a:t> der </a:t>
            </a:r>
            <a:r>
              <a:rPr lang="en-US" dirty="0" err="1"/>
              <a:t>Validierungsfehler</a:t>
            </a:r>
            <a:r>
              <a:rPr lang="en-US" dirty="0"/>
              <a:t> </a:t>
            </a:r>
            <a:r>
              <a:rPr lang="en-US" dirty="0" err="1"/>
              <a:t>zu</a:t>
            </a:r>
            <a:r>
              <a:rPr lang="en-US" dirty="0"/>
              <a:t> </a:t>
            </a:r>
            <a:r>
              <a:rPr lang="en-US" dirty="0" err="1"/>
              <a:t>Beginn</a:t>
            </a:r>
            <a:r>
              <a:rPr lang="en-US" dirty="0"/>
              <a:t> des Trainings </a:t>
            </a:r>
            <a:r>
              <a:rPr lang="en-US" dirty="0" err="1"/>
              <a:t>geringer</a:t>
            </a:r>
            <a:r>
              <a:rPr lang="en-US" dirty="0"/>
              <a:t>, dies </a:t>
            </a:r>
            <a:r>
              <a:rPr lang="en-US" dirty="0" err="1"/>
              <a:t>normalisiert</a:t>
            </a:r>
            <a:r>
              <a:rPr lang="en-US" dirty="0"/>
              <a:t> </a:t>
            </a:r>
            <a:r>
              <a:rPr lang="en-US" dirty="0" err="1"/>
              <a:t>sich</a:t>
            </a:r>
            <a:r>
              <a:rPr lang="en-US" dirty="0"/>
              <a:t> </a:t>
            </a:r>
            <a:r>
              <a:rPr lang="en-US" dirty="0" err="1"/>
              <a:t>jedoch</a:t>
            </a:r>
            <a:r>
              <a:rPr lang="en-US" dirty="0"/>
              <a:t> </a:t>
            </a:r>
            <a:r>
              <a:rPr lang="en-US" dirty="0" err="1"/>
              <a:t>im</a:t>
            </a:r>
            <a:r>
              <a:rPr lang="en-US" dirty="0"/>
              <a:t> </a:t>
            </a:r>
            <a:r>
              <a:rPr lang="en-US" dirty="0" err="1"/>
              <a:t>weiteren</a:t>
            </a:r>
            <a:r>
              <a:rPr lang="en-US" dirty="0"/>
              <a:t> </a:t>
            </a:r>
            <a:r>
              <a:rPr lang="en-US" dirty="0" err="1"/>
              <a:t>Verlauf</a:t>
            </a:r>
            <a:endParaRPr lang="en-US" dirty="0"/>
          </a:p>
          <a:p>
            <a:r>
              <a:rPr lang="en-US" dirty="0"/>
              <a:t>Analog </a:t>
            </a:r>
            <a:r>
              <a:rPr lang="en-US" dirty="0" err="1"/>
              <a:t>verhält</a:t>
            </a:r>
            <a:r>
              <a:rPr lang="en-US" dirty="0"/>
              <a:t> </a:t>
            </a:r>
            <a:r>
              <a:rPr lang="en-US" dirty="0" err="1"/>
              <a:t>sich</a:t>
            </a:r>
            <a:r>
              <a:rPr lang="en-US" dirty="0"/>
              <a:t> die </a:t>
            </a:r>
            <a:r>
              <a:rPr lang="en-US" dirty="0" err="1"/>
              <a:t>Validierungsgenauigkeit</a:t>
            </a:r>
            <a:endParaRPr lang="en-US" dirty="0"/>
          </a:p>
          <a:p>
            <a:r>
              <a:rPr lang="en-US" dirty="0"/>
              <a:t>Dies </a:t>
            </a:r>
            <a:r>
              <a:rPr lang="en-US" dirty="0" err="1"/>
              <a:t>bedeutet</a:t>
            </a:r>
            <a:r>
              <a:rPr lang="en-US" dirty="0"/>
              <a:t>, </a:t>
            </a:r>
            <a:r>
              <a:rPr lang="en-US" dirty="0" err="1"/>
              <a:t>dass</a:t>
            </a:r>
            <a:r>
              <a:rPr lang="en-US" dirty="0"/>
              <a:t> die </a:t>
            </a:r>
            <a:r>
              <a:rPr lang="en-US" dirty="0" err="1"/>
              <a:t>häufigeren</a:t>
            </a:r>
            <a:r>
              <a:rPr lang="en-US" dirty="0"/>
              <a:t> </a:t>
            </a:r>
            <a:r>
              <a:rPr lang="en-US" dirty="0" err="1"/>
              <a:t>Gewichtsupdates</a:t>
            </a:r>
            <a:r>
              <a:rPr lang="en-US" dirty="0"/>
              <a:t> </a:t>
            </a:r>
            <a:r>
              <a:rPr lang="en-US" dirty="0" err="1"/>
              <a:t>innerhalb</a:t>
            </a:r>
            <a:r>
              <a:rPr lang="en-US" dirty="0"/>
              <a:t> </a:t>
            </a:r>
            <a:r>
              <a:rPr lang="en-US" dirty="0" err="1"/>
              <a:t>einer</a:t>
            </a:r>
            <a:r>
              <a:rPr lang="en-US" dirty="0"/>
              <a:t> Epoch </a:t>
            </a:r>
            <a:r>
              <a:rPr lang="en-US" dirty="0" err="1"/>
              <a:t>bereits</a:t>
            </a:r>
            <a:r>
              <a:rPr lang="en-US" dirty="0"/>
              <a:t> am Ende der </a:t>
            </a:r>
            <a:r>
              <a:rPr lang="en-US" dirty="0" err="1"/>
              <a:t>ersten</a:t>
            </a:r>
            <a:r>
              <a:rPr lang="en-US" dirty="0"/>
              <a:t> Epoch </a:t>
            </a:r>
            <a:r>
              <a:rPr lang="en-US" dirty="0" err="1"/>
              <a:t>zu</a:t>
            </a:r>
            <a:r>
              <a:rPr lang="en-US" dirty="0"/>
              <a:t> </a:t>
            </a:r>
            <a:r>
              <a:rPr lang="en-US" dirty="0" err="1"/>
              <a:t>einem</a:t>
            </a:r>
            <a:r>
              <a:rPr lang="en-US" dirty="0"/>
              <a:t> </a:t>
            </a:r>
            <a:r>
              <a:rPr lang="en-US" dirty="0" err="1"/>
              <a:t>besser</a:t>
            </a:r>
            <a:r>
              <a:rPr lang="en-US" dirty="0"/>
              <a:t> </a:t>
            </a:r>
            <a:r>
              <a:rPr lang="en-US" dirty="0" err="1"/>
              <a:t>trainierten</a:t>
            </a:r>
            <a:r>
              <a:rPr lang="en-US" dirty="0"/>
              <a:t> </a:t>
            </a:r>
            <a:r>
              <a:rPr lang="en-US" dirty="0" err="1"/>
              <a:t>Netz</a:t>
            </a:r>
            <a:r>
              <a:rPr lang="en-US" dirty="0"/>
              <a:t> </a:t>
            </a:r>
            <a:r>
              <a:rPr lang="en-US" dirty="0" err="1"/>
              <a:t>führen</a:t>
            </a:r>
            <a:endParaRPr lang="en-US" dirty="0"/>
          </a:p>
          <a:p>
            <a:r>
              <a:rPr lang="en-US" dirty="0"/>
              <a:t>Da die </a:t>
            </a:r>
            <a:r>
              <a:rPr lang="en-US" dirty="0" err="1"/>
              <a:t>Datengrundlage</a:t>
            </a:r>
            <a:r>
              <a:rPr lang="en-US" dirty="0"/>
              <a:t> </a:t>
            </a:r>
            <a:r>
              <a:rPr lang="en-US" dirty="0" err="1"/>
              <a:t>jedoch</a:t>
            </a:r>
            <a:r>
              <a:rPr lang="en-US" dirty="0"/>
              <a:t> </a:t>
            </a:r>
            <a:r>
              <a:rPr lang="en-US" dirty="0" err="1"/>
              <a:t>ausreichend</a:t>
            </a:r>
            <a:r>
              <a:rPr lang="en-US" dirty="0"/>
              <a:t> </a:t>
            </a:r>
            <a:r>
              <a:rPr lang="en-US" dirty="0" err="1"/>
              <a:t>groß</a:t>
            </a:r>
            <a:r>
              <a:rPr lang="en-US" dirty="0"/>
              <a:t> </a:t>
            </a:r>
            <a:r>
              <a:rPr lang="en-US" dirty="0" err="1"/>
              <a:t>ist</a:t>
            </a:r>
            <a:r>
              <a:rPr lang="en-US" dirty="0"/>
              <a:t>, </a:t>
            </a:r>
            <a:r>
              <a:rPr lang="en-US" dirty="0" err="1"/>
              <a:t>können</a:t>
            </a:r>
            <a:r>
              <a:rPr lang="en-US" dirty="0"/>
              <a:t> </a:t>
            </a:r>
            <a:r>
              <a:rPr lang="en-US" dirty="0" err="1"/>
              <a:t>größere</a:t>
            </a:r>
            <a:r>
              <a:rPr lang="en-US" dirty="0"/>
              <a:t> </a:t>
            </a:r>
            <a:r>
              <a:rPr lang="en-US" dirty="0" err="1"/>
              <a:t>Batchsizes</a:t>
            </a:r>
            <a:r>
              <a:rPr lang="en-US" dirty="0"/>
              <a:t> bis 2048 </a:t>
            </a:r>
            <a:r>
              <a:rPr lang="en-US" dirty="0" err="1"/>
              <a:t>noch</a:t>
            </a:r>
            <a:r>
              <a:rPr lang="en-US" dirty="0"/>
              <a:t> gut </a:t>
            </a:r>
            <a:r>
              <a:rPr lang="en-US" dirty="0" err="1"/>
              <a:t>ausgeglichen</a:t>
            </a:r>
            <a:r>
              <a:rPr lang="en-US" dirty="0"/>
              <a:t> </a:t>
            </a:r>
            <a:r>
              <a:rPr lang="en-US" dirty="0" err="1"/>
              <a:t>werden</a:t>
            </a:r>
            <a:endParaRPr lang="en-US" dirty="0"/>
          </a:p>
        </p:txBody>
      </p:sp>
      <p:sp>
        <p:nvSpPr>
          <p:cNvPr id="19" name="Rectangle 1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nhaltsplatzhalter 13">
            <a:extLst>
              <a:ext uri="{FF2B5EF4-FFF2-40B4-BE49-F238E27FC236}">
                <a16:creationId xmlns:a16="http://schemas.microsoft.com/office/drawing/2014/main" id="{301728D4-BED6-3346-FFB2-CD231211E3B7}"/>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5094943" y="1293275"/>
            <a:ext cx="5683910" cy="4279392"/>
          </a:xfrm>
          <a:prstGeom prst="rect">
            <a:avLst/>
          </a:prstGeom>
        </p:spPr>
      </p:pic>
    </p:spTree>
    <p:extLst>
      <p:ext uri="{BB962C8B-B14F-4D97-AF65-F5344CB8AC3E}">
        <p14:creationId xmlns:p14="http://schemas.microsoft.com/office/powerpoint/2010/main" val="428268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52E6BCC9-909F-1C43-D68C-68EB32AC3C19}"/>
              </a:ext>
            </a:extLst>
          </p:cNvPr>
          <p:cNvPicPr>
            <a:picLocks noChangeAspect="1"/>
          </p:cNvPicPr>
          <p:nvPr/>
        </p:nvPicPr>
        <p:blipFill>
          <a:blip r:embed="rId2"/>
          <a:stretch>
            <a:fillRect/>
          </a:stretch>
        </p:blipFill>
        <p:spPr>
          <a:xfrm>
            <a:off x="1322674" y="3377509"/>
            <a:ext cx="2669712" cy="2734043"/>
          </a:xfrm>
          <a:prstGeom prst="rect">
            <a:avLst/>
          </a:prstGeom>
        </p:spPr>
      </p:pic>
      <p:sp>
        <p:nvSpPr>
          <p:cNvPr id="18" name="Rectangle 17">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BC30332-13F4-D326-5413-90039265D4AC}"/>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de-DE" dirty="0"/>
              <a:t>Standard MLP mit Drei schichten</a:t>
            </a:r>
          </a:p>
        </p:txBody>
      </p:sp>
      <p:pic>
        <p:nvPicPr>
          <p:cNvPr id="6" name="Grafik 5">
            <a:extLst>
              <a:ext uri="{FF2B5EF4-FFF2-40B4-BE49-F238E27FC236}">
                <a16:creationId xmlns:a16="http://schemas.microsoft.com/office/drawing/2014/main" id="{DBB1D756-9E8A-B9FE-0E47-B3A3AADC5C0A}"/>
              </a:ext>
            </a:extLst>
          </p:cNvPr>
          <p:cNvPicPr>
            <a:picLocks noChangeAspect="1"/>
          </p:cNvPicPr>
          <p:nvPr/>
        </p:nvPicPr>
        <p:blipFill>
          <a:blip r:embed="rId3"/>
          <a:stretch>
            <a:fillRect/>
          </a:stretch>
        </p:blipFill>
        <p:spPr>
          <a:xfrm>
            <a:off x="321733" y="731657"/>
            <a:ext cx="4671595" cy="2324118"/>
          </a:xfrm>
          <a:prstGeom prst="rect">
            <a:avLst/>
          </a:prstGeom>
        </p:spPr>
      </p:pic>
      <p:sp>
        <p:nvSpPr>
          <p:cNvPr id="3" name="Inhaltsplatzhalter 2">
            <a:extLst>
              <a:ext uri="{FF2B5EF4-FFF2-40B4-BE49-F238E27FC236}">
                <a16:creationId xmlns:a16="http://schemas.microsoft.com/office/drawing/2014/main" id="{32DCA62F-E10C-6800-8D03-56A1837D909C}"/>
              </a:ext>
            </a:extLst>
          </p:cNvPr>
          <p:cNvSpPr>
            <a:spLocks noGrp="1"/>
          </p:cNvSpPr>
          <p:nvPr>
            <p:ph idx="1"/>
          </p:nvPr>
        </p:nvSpPr>
        <p:spPr>
          <a:xfrm>
            <a:off x="6119732" y="2858703"/>
            <a:ext cx="5285791" cy="3042547"/>
          </a:xfrm>
        </p:spPr>
        <p:txBody>
          <a:bodyPr>
            <a:normAutofit fontScale="85000" lnSpcReduction="10000"/>
          </a:bodyPr>
          <a:lstStyle/>
          <a:p>
            <a:pPr marL="0" indent="0">
              <a:buNone/>
            </a:pPr>
            <a:r>
              <a:rPr lang="de-DE" dirty="0">
                <a:solidFill>
                  <a:srgbClr val="FFFFFF"/>
                </a:solidFill>
              </a:rPr>
              <a:t>Initialer Aufbau:</a:t>
            </a:r>
          </a:p>
          <a:p>
            <a:pPr>
              <a:buClr>
                <a:schemeClr val="tx2"/>
              </a:buClr>
            </a:pPr>
            <a:r>
              <a:rPr lang="de-DE" dirty="0">
                <a:solidFill>
                  <a:srgbClr val="FFFFFF"/>
                </a:solidFill>
              </a:rPr>
              <a:t>Input-Schicht mit 1024 Input-Parametern</a:t>
            </a:r>
          </a:p>
          <a:p>
            <a:pPr>
              <a:buClr>
                <a:schemeClr val="tx2"/>
              </a:buClr>
            </a:pPr>
            <a:r>
              <a:rPr lang="de-DE" dirty="0">
                <a:solidFill>
                  <a:srgbClr val="FFFFFF"/>
                </a:solidFill>
              </a:rPr>
              <a:t>Ein Hidden-Layer mit 86 Neuronen und Aktivierung: </a:t>
            </a:r>
            <a:r>
              <a:rPr lang="de-DE" dirty="0" err="1">
                <a:solidFill>
                  <a:srgbClr val="FFFFFF"/>
                </a:solidFill>
              </a:rPr>
              <a:t>ReLU</a:t>
            </a:r>
            <a:endParaRPr lang="de-DE" dirty="0">
              <a:solidFill>
                <a:srgbClr val="FFFFFF"/>
              </a:solidFill>
            </a:endParaRPr>
          </a:p>
          <a:p>
            <a:pPr>
              <a:buClr>
                <a:schemeClr val="tx2"/>
              </a:buClr>
            </a:pPr>
            <a:r>
              <a:rPr lang="de-DE" dirty="0">
                <a:solidFill>
                  <a:srgbClr val="FFFFFF"/>
                </a:solidFill>
              </a:rPr>
              <a:t>Output-Schicht mit 43 Neuronen (analog zu 43 Label-Klassen)</a:t>
            </a:r>
          </a:p>
          <a:p>
            <a:pPr>
              <a:buClr>
                <a:schemeClr val="tx2"/>
              </a:buClr>
            </a:pPr>
            <a:r>
              <a:rPr lang="de-DE" dirty="0">
                <a:solidFill>
                  <a:srgbClr val="FFFFFF"/>
                </a:solidFill>
              </a:rPr>
              <a:t>Batch-Size: 128</a:t>
            </a:r>
          </a:p>
          <a:p>
            <a:pPr>
              <a:buClr>
                <a:schemeClr val="tx2"/>
              </a:buClr>
            </a:pPr>
            <a:r>
              <a:rPr lang="de-DE" dirty="0" err="1">
                <a:solidFill>
                  <a:srgbClr val="FFFFFF"/>
                </a:solidFill>
              </a:rPr>
              <a:t>Epochs</a:t>
            </a:r>
            <a:r>
              <a:rPr lang="de-DE" dirty="0">
                <a:solidFill>
                  <a:srgbClr val="FFFFFF"/>
                </a:solidFill>
              </a:rPr>
              <a:t>: 20</a:t>
            </a:r>
          </a:p>
          <a:p>
            <a:pPr>
              <a:buClr>
                <a:schemeClr val="tx2"/>
              </a:buClr>
            </a:pPr>
            <a:r>
              <a:rPr lang="de-DE" dirty="0">
                <a:solidFill>
                  <a:srgbClr val="FFFFFF"/>
                </a:solidFill>
              </a:rPr>
              <a:t>Loss: </a:t>
            </a:r>
            <a:r>
              <a:rPr lang="de-DE" dirty="0" err="1">
                <a:solidFill>
                  <a:srgbClr val="FFFFFF"/>
                </a:solidFill>
              </a:rPr>
              <a:t>Categorical</a:t>
            </a:r>
            <a:r>
              <a:rPr lang="de-DE" dirty="0">
                <a:solidFill>
                  <a:srgbClr val="FFFFFF"/>
                </a:solidFill>
              </a:rPr>
              <a:t> </a:t>
            </a:r>
            <a:r>
              <a:rPr lang="de-DE" dirty="0" err="1">
                <a:solidFill>
                  <a:srgbClr val="FFFFFF"/>
                </a:solidFill>
              </a:rPr>
              <a:t>Crossentropy</a:t>
            </a:r>
            <a:endParaRPr lang="de-DE" dirty="0">
              <a:solidFill>
                <a:srgbClr val="FFFFFF"/>
              </a:solidFill>
            </a:endParaRPr>
          </a:p>
          <a:p>
            <a:pPr>
              <a:buClr>
                <a:schemeClr val="tx2"/>
              </a:buClr>
            </a:pPr>
            <a:r>
              <a:rPr lang="de-DE" dirty="0">
                <a:solidFill>
                  <a:srgbClr val="FFFFFF"/>
                </a:solidFill>
              </a:rPr>
              <a:t>Optimizer:  ADAM (Adaptive Moment </a:t>
            </a:r>
            <a:r>
              <a:rPr lang="de-DE" dirty="0" err="1">
                <a:solidFill>
                  <a:srgbClr val="FFFFFF"/>
                </a:solidFill>
              </a:rPr>
              <a:t>Estimation</a:t>
            </a:r>
            <a:r>
              <a:rPr lang="de-DE" dirty="0">
                <a:solidFill>
                  <a:srgbClr val="FFFFFF"/>
                </a:solidFill>
              </a:rPr>
              <a:t>)</a:t>
            </a:r>
          </a:p>
          <a:p>
            <a:pPr>
              <a:buClr>
                <a:schemeClr val="tx2"/>
              </a:buClr>
            </a:pPr>
            <a:r>
              <a:rPr lang="de-DE" dirty="0">
                <a:solidFill>
                  <a:srgbClr val="FFFFFF"/>
                </a:solidFill>
              </a:rPr>
              <a:t>Metrik: Genauigkeit (</a:t>
            </a:r>
            <a:r>
              <a:rPr lang="de-DE" dirty="0" err="1">
                <a:solidFill>
                  <a:srgbClr val="FFFFFF"/>
                </a:solidFill>
              </a:rPr>
              <a:t>Accuracy</a:t>
            </a:r>
            <a:r>
              <a:rPr lang="de-DE" dirty="0">
                <a:solidFill>
                  <a:srgbClr val="FFFFFF"/>
                </a:solidFill>
              </a:rPr>
              <a:t>)</a:t>
            </a:r>
          </a:p>
        </p:txBody>
      </p:sp>
    </p:spTree>
    <p:extLst>
      <p:ext uri="{BB962C8B-B14F-4D97-AF65-F5344CB8AC3E}">
        <p14:creationId xmlns:p14="http://schemas.microsoft.com/office/powerpoint/2010/main" val="697084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E4CBAA-AF40-EDF3-7A2D-6494232D04EB}"/>
              </a:ext>
            </a:extLst>
          </p:cNvPr>
          <p:cNvSpPr>
            <a:spLocks noGrp="1"/>
          </p:cNvSpPr>
          <p:nvPr>
            <p:ph type="title"/>
          </p:nvPr>
        </p:nvSpPr>
        <p:spPr>
          <a:xfrm>
            <a:off x="640080" y="640079"/>
            <a:ext cx="2586006" cy="5272242"/>
          </a:xfrm>
        </p:spPr>
        <p:txBody>
          <a:bodyPr>
            <a:normAutofit/>
          </a:bodyPr>
          <a:lstStyle/>
          <a:p>
            <a:r>
              <a:rPr lang="de-DE" sz="2000" dirty="0"/>
              <a:t>Performance des initialen Standard MLP (ein Hidden Layer)</a:t>
            </a:r>
            <a:br>
              <a:rPr lang="de-DE" sz="2000" dirty="0"/>
            </a:br>
            <a:br>
              <a:rPr lang="de-DE" sz="2000" dirty="0"/>
            </a:br>
            <a:r>
              <a:rPr lang="de-DE" sz="2000" dirty="0"/>
              <a:t>Neuronen=344</a:t>
            </a:r>
          </a:p>
        </p:txBody>
      </p:sp>
      <p:sp>
        <p:nvSpPr>
          <p:cNvPr id="9" name="Content Placeholder 8">
            <a:extLst>
              <a:ext uri="{FF2B5EF4-FFF2-40B4-BE49-F238E27FC236}">
                <a16:creationId xmlns:a16="http://schemas.microsoft.com/office/drawing/2014/main" id="{7BDB747D-2D7C-5C63-B2DC-C016A1BC502B}"/>
              </a:ext>
            </a:extLst>
          </p:cNvPr>
          <p:cNvSpPr>
            <a:spLocks noGrp="1"/>
          </p:cNvSpPr>
          <p:nvPr>
            <p:ph idx="1"/>
          </p:nvPr>
        </p:nvSpPr>
        <p:spPr>
          <a:xfrm>
            <a:off x="3614468" y="640079"/>
            <a:ext cx="7940707" cy="2834737"/>
          </a:xfrm>
        </p:spPr>
        <p:txBody>
          <a:bodyPr>
            <a:normAutofit/>
          </a:bodyPr>
          <a:lstStyle/>
          <a:p>
            <a:r>
              <a:rPr lang="en-US" sz="1600" noProof="1"/>
              <a:t>Max. Training-Accuracy: 99.91%</a:t>
            </a:r>
          </a:p>
          <a:p>
            <a:r>
              <a:rPr lang="en-US" sz="1600" noProof="1"/>
              <a:t>Max. Validation-Accuracy: 89.01%</a:t>
            </a:r>
          </a:p>
          <a:p>
            <a:r>
              <a:rPr lang="en-US" sz="1600" noProof="1"/>
              <a:t>Starker </a:t>
            </a:r>
            <a:r>
              <a:rPr lang="de-DE" sz="1600" noProof="1"/>
              <a:t>Anstieg</a:t>
            </a:r>
            <a:r>
              <a:rPr lang="en-US" sz="1600" noProof="1"/>
              <a:t> des Validierungsfehlers nach ca. den ersten 15 Epochs bei gleichzeitiger Konvergenz der Training-Accuracy zu nahe 100% deutet auf starkes Overfitting hin</a:t>
            </a:r>
          </a:p>
          <a:p>
            <a:r>
              <a:rPr lang="en-US" sz="1600" noProof="1"/>
              <a:t>Interessant ist, dass die Validation-Accuracy trotz steigendem Fehler nahezu konstant bleibt</a:t>
            </a:r>
          </a:p>
          <a:p>
            <a:r>
              <a:rPr lang="en-US" sz="1600" noProof="1"/>
              <a:t>Gegenmittel: Implementieren von Early Stopping, Einführen von Regularisierung in Form von Dropout</a:t>
            </a:r>
          </a:p>
        </p:txBody>
      </p:sp>
      <p:pic>
        <p:nvPicPr>
          <p:cNvPr id="4" name="Grafik 3">
            <a:extLst>
              <a:ext uri="{FF2B5EF4-FFF2-40B4-BE49-F238E27FC236}">
                <a16:creationId xmlns:a16="http://schemas.microsoft.com/office/drawing/2014/main" id="{5FF7DC14-D741-EB19-8AF2-A34278146983}"/>
              </a:ext>
            </a:extLst>
          </p:cNvPr>
          <p:cNvPicPr>
            <a:picLocks noChangeAspect="1"/>
          </p:cNvPicPr>
          <p:nvPr/>
        </p:nvPicPr>
        <p:blipFill>
          <a:blip r:embed="rId2"/>
          <a:stretch>
            <a:fillRect/>
          </a:stretch>
        </p:blipFill>
        <p:spPr>
          <a:xfrm>
            <a:off x="3614468" y="3138401"/>
            <a:ext cx="7948349" cy="2773920"/>
          </a:xfrm>
          <a:prstGeom prst="rect">
            <a:avLst/>
          </a:prstGeom>
        </p:spPr>
      </p:pic>
    </p:spTree>
    <p:extLst>
      <p:ext uri="{BB962C8B-B14F-4D97-AF65-F5344CB8AC3E}">
        <p14:creationId xmlns:p14="http://schemas.microsoft.com/office/powerpoint/2010/main" val="4123154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045A54-B225-5F71-ABDC-EA01A18BEFEE}"/>
              </a:ext>
            </a:extLst>
          </p:cNvPr>
          <p:cNvSpPr>
            <a:spLocks noGrp="1"/>
          </p:cNvSpPr>
          <p:nvPr>
            <p:ph type="title"/>
          </p:nvPr>
        </p:nvSpPr>
        <p:spPr>
          <a:xfrm>
            <a:off x="804672" y="964692"/>
            <a:ext cx="3066937" cy="1188720"/>
          </a:xfrm>
        </p:spPr>
        <p:txBody>
          <a:bodyPr>
            <a:normAutofit fontScale="90000"/>
          </a:bodyPr>
          <a:lstStyle/>
          <a:p>
            <a:r>
              <a:rPr lang="de-DE" dirty="0"/>
              <a:t>Early Stopping in initialem MLP</a:t>
            </a:r>
          </a:p>
        </p:txBody>
      </p:sp>
      <p:sp>
        <p:nvSpPr>
          <p:cNvPr id="9" name="Content Placeholder 8">
            <a:extLst>
              <a:ext uri="{FF2B5EF4-FFF2-40B4-BE49-F238E27FC236}">
                <a16:creationId xmlns:a16="http://schemas.microsoft.com/office/drawing/2014/main" id="{BA538CC7-948F-EFA5-8453-F5C1FD564967}"/>
              </a:ext>
            </a:extLst>
          </p:cNvPr>
          <p:cNvSpPr>
            <a:spLocks noGrp="1"/>
          </p:cNvSpPr>
          <p:nvPr>
            <p:ph idx="1"/>
          </p:nvPr>
        </p:nvSpPr>
        <p:spPr>
          <a:xfrm>
            <a:off x="803244" y="2638044"/>
            <a:ext cx="3063765" cy="3263206"/>
          </a:xfrm>
        </p:spPr>
        <p:txBody>
          <a:bodyPr>
            <a:normAutofit fontScale="92500" lnSpcReduction="10000"/>
          </a:bodyPr>
          <a:lstStyle/>
          <a:p>
            <a:r>
              <a:rPr lang="en-US" noProof="1"/>
              <a:t>Early Stopping Parameter:</a:t>
            </a:r>
          </a:p>
          <a:p>
            <a:pPr lvl="1"/>
            <a:r>
              <a:rPr lang="en-US" noProof="1"/>
              <a:t>Min. Delta: 0.02</a:t>
            </a:r>
          </a:p>
          <a:p>
            <a:pPr lvl="1"/>
            <a:r>
              <a:rPr lang="en-US" noProof="1"/>
              <a:t>Patience: 12</a:t>
            </a:r>
          </a:p>
          <a:p>
            <a:pPr lvl="1"/>
            <a:r>
              <a:rPr lang="en-US" noProof="1"/>
              <a:t>Restore weights: true</a:t>
            </a:r>
          </a:p>
          <a:p>
            <a:r>
              <a:rPr lang="en-US" noProof="1"/>
              <a:t>Ergebnis:</a:t>
            </a:r>
          </a:p>
          <a:p>
            <a:pPr lvl="1"/>
            <a:r>
              <a:rPr lang="en-US" noProof="1"/>
              <a:t>Early Stopping nach 24 Epochs</a:t>
            </a:r>
          </a:p>
          <a:p>
            <a:pPr lvl="1"/>
            <a:r>
              <a:rPr lang="en-US" noProof="1"/>
              <a:t>Best weights nach 12 Epochs wiederhergestellt</a:t>
            </a:r>
          </a:p>
          <a:p>
            <a:pPr lvl="1"/>
            <a:r>
              <a:rPr lang="en-US" noProof="1"/>
              <a:t>Accuracies: 96.90% Training, 85.58% Validation</a:t>
            </a:r>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3">
            <a:extLst>
              <a:ext uri="{FF2B5EF4-FFF2-40B4-BE49-F238E27FC236}">
                <a16:creationId xmlns:a16="http://schemas.microsoft.com/office/drawing/2014/main" id="{6066BEF5-1ED2-9894-961C-F2A58FBDCCA4}"/>
              </a:ext>
            </a:extLst>
          </p:cNvPr>
          <p:cNvPicPr>
            <a:picLocks noChangeAspect="1"/>
          </p:cNvPicPr>
          <p:nvPr/>
        </p:nvPicPr>
        <p:blipFill>
          <a:blip r:embed="rId2"/>
          <a:stretch>
            <a:fillRect/>
          </a:stretch>
        </p:blipFill>
        <p:spPr>
          <a:xfrm>
            <a:off x="4685094" y="2264544"/>
            <a:ext cx="6503607" cy="2328911"/>
          </a:xfrm>
          <a:prstGeom prst="rect">
            <a:avLst/>
          </a:prstGeom>
        </p:spPr>
      </p:pic>
    </p:spTree>
    <p:extLst>
      <p:ext uri="{BB962C8B-B14F-4D97-AF65-F5344CB8AC3E}">
        <p14:creationId xmlns:p14="http://schemas.microsoft.com/office/powerpoint/2010/main" val="671638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C30332-13F4-D326-5413-90039265D4AC}"/>
              </a:ext>
            </a:extLst>
          </p:cNvPr>
          <p:cNvSpPr>
            <a:spLocks noGrp="1"/>
          </p:cNvSpPr>
          <p:nvPr>
            <p:ph type="title"/>
          </p:nvPr>
        </p:nvSpPr>
        <p:spPr>
          <a:xfrm>
            <a:off x="804672" y="964692"/>
            <a:ext cx="3066937" cy="1188720"/>
          </a:xfrm>
        </p:spPr>
        <p:txBody>
          <a:bodyPr>
            <a:normAutofit/>
          </a:bodyPr>
          <a:lstStyle/>
          <a:p>
            <a:r>
              <a:rPr lang="de-DE" sz="2400"/>
              <a:t>Einführung von Dropouts</a:t>
            </a:r>
          </a:p>
        </p:txBody>
      </p:sp>
      <p:sp>
        <p:nvSpPr>
          <p:cNvPr id="3" name="Inhaltsplatzhalter 2">
            <a:extLst>
              <a:ext uri="{FF2B5EF4-FFF2-40B4-BE49-F238E27FC236}">
                <a16:creationId xmlns:a16="http://schemas.microsoft.com/office/drawing/2014/main" id="{32DCA62F-E10C-6800-8D03-56A1837D909C}"/>
              </a:ext>
            </a:extLst>
          </p:cNvPr>
          <p:cNvSpPr>
            <a:spLocks noGrp="1"/>
          </p:cNvSpPr>
          <p:nvPr>
            <p:ph idx="1"/>
          </p:nvPr>
        </p:nvSpPr>
        <p:spPr>
          <a:xfrm>
            <a:off x="803244" y="2638044"/>
            <a:ext cx="3063765" cy="3263206"/>
          </a:xfrm>
        </p:spPr>
        <p:txBody>
          <a:bodyPr>
            <a:normAutofit/>
          </a:bodyPr>
          <a:lstStyle/>
          <a:p>
            <a:pPr marL="0" indent="0">
              <a:lnSpc>
                <a:spcPct val="90000"/>
              </a:lnSpc>
              <a:buNone/>
            </a:pPr>
            <a:r>
              <a:rPr lang="de-DE" sz="1100"/>
              <a:t>Initialer Aufbau:</a:t>
            </a:r>
          </a:p>
          <a:p>
            <a:pPr>
              <a:lnSpc>
                <a:spcPct val="90000"/>
              </a:lnSpc>
              <a:buClr>
                <a:schemeClr val="tx2"/>
              </a:buClr>
            </a:pPr>
            <a:r>
              <a:rPr lang="de-DE" sz="1100"/>
              <a:t>Input-Schicht mit 1024 Input-Parametern</a:t>
            </a:r>
          </a:p>
          <a:p>
            <a:pPr>
              <a:lnSpc>
                <a:spcPct val="90000"/>
              </a:lnSpc>
              <a:buClr>
                <a:schemeClr val="tx2"/>
              </a:buClr>
            </a:pPr>
            <a:r>
              <a:rPr lang="de-DE" sz="1100"/>
              <a:t>Ein Hidden-Layer mit 135 Neuronen und Aktivierung: </a:t>
            </a:r>
            <a:r>
              <a:rPr lang="de-DE" sz="1100" err="1"/>
              <a:t>ReLU</a:t>
            </a:r>
            <a:endParaRPr lang="de-DE" sz="1100"/>
          </a:p>
          <a:p>
            <a:pPr>
              <a:lnSpc>
                <a:spcPct val="90000"/>
              </a:lnSpc>
              <a:buClr>
                <a:schemeClr val="tx2"/>
              </a:buClr>
            </a:pPr>
            <a:r>
              <a:rPr lang="de-DE" sz="1100"/>
              <a:t>Dropout: 0.5</a:t>
            </a:r>
          </a:p>
          <a:p>
            <a:pPr>
              <a:lnSpc>
                <a:spcPct val="90000"/>
              </a:lnSpc>
              <a:buClr>
                <a:schemeClr val="tx2"/>
              </a:buClr>
            </a:pPr>
            <a:r>
              <a:rPr lang="de-DE" sz="1100"/>
              <a:t>Output-Schicht mit 43 Neuronen (analog zu 43 Label-Klassen)</a:t>
            </a:r>
          </a:p>
          <a:p>
            <a:pPr>
              <a:lnSpc>
                <a:spcPct val="90000"/>
              </a:lnSpc>
              <a:buClr>
                <a:schemeClr val="tx2"/>
              </a:buClr>
            </a:pPr>
            <a:r>
              <a:rPr lang="de-DE" sz="1100"/>
              <a:t>Batch-Size: 128</a:t>
            </a:r>
          </a:p>
          <a:p>
            <a:pPr>
              <a:lnSpc>
                <a:spcPct val="90000"/>
              </a:lnSpc>
              <a:buClr>
                <a:schemeClr val="tx2"/>
              </a:buClr>
            </a:pPr>
            <a:r>
              <a:rPr lang="de-DE" sz="1100" err="1"/>
              <a:t>Epochs</a:t>
            </a:r>
            <a:r>
              <a:rPr lang="de-DE" sz="1100"/>
              <a:t>: 150</a:t>
            </a:r>
          </a:p>
          <a:p>
            <a:pPr>
              <a:lnSpc>
                <a:spcPct val="90000"/>
              </a:lnSpc>
              <a:buClr>
                <a:schemeClr val="tx2"/>
              </a:buClr>
            </a:pPr>
            <a:r>
              <a:rPr lang="de-DE" sz="1100"/>
              <a:t>Loss: </a:t>
            </a:r>
            <a:r>
              <a:rPr lang="de-DE" sz="1100" err="1"/>
              <a:t>Categorical</a:t>
            </a:r>
            <a:r>
              <a:rPr lang="de-DE" sz="1100"/>
              <a:t> </a:t>
            </a:r>
            <a:r>
              <a:rPr lang="de-DE" sz="1100" err="1"/>
              <a:t>Crossentropy</a:t>
            </a:r>
            <a:endParaRPr lang="de-DE" sz="1100"/>
          </a:p>
          <a:p>
            <a:pPr>
              <a:lnSpc>
                <a:spcPct val="90000"/>
              </a:lnSpc>
              <a:buClr>
                <a:schemeClr val="tx2"/>
              </a:buClr>
            </a:pPr>
            <a:r>
              <a:rPr lang="de-DE" sz="1100"/>
              <a:t>Optimizer:  ADAM (Adaptive Moment </a:t>
            </a:r>
            <a:r>
              <a:rPr lang="de-DE" sz="1100" err="1"/>
              <a:t>Estimation</a:t>
            </a:r>
            <a:r>
              <a:rPr lang="de-DE" sz="1100"/>
              <a:t>)</a:t>
            </a:r>
          </a:p>
          <a:p>
            <a:pPr>
              <a:lnSpc>
                <a:spcPct val="90000"/>
              </a:lnSpc>
              <a:buClr>
                <a:schemeClr val="tx2"/>
              </a:buClr>
            </a:pPr>
            <a:r>
              <a:rPr lang="de-DE" sz="1100"/>
              <a:t>Metrik: Genauigkeit (</a:t>
            </a:r>
            <a:r>
              <a:rPr lang="de-DE" sz="1100" err="1"/>
              <a:t>Accuracy</a:t>
            </a:r>
            <a:r>
              <a:rPr lang="de-DE" sz="1100"/>
              <a:t>)</a:t>
            </a:r>
          </a:p>
        </p:txBody>
      </p:sp>
      <p:sp>
        <p:nvSpPr>
          <p:cNvPr id="23" name="Rectangle 22">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fik 6">
            <a:extLst>
              <a:ext uri="{FF2B5EF4-FFF2-40B4-BE49-F238E27FC236}">
                <a16:creationId xmlns:a16="http://schemas.microsoft.com/office/drawing/2014/main" id="{22602CE7-272D-002C-5A9F-544851FE2160}"/>
              </a:ext>
            </a:extLst>
          </p:cNvPr>
          <p:cNvPicPr>
            <a:picLocks noChangeAspect="1"/>
          </p:cNvPicPr>
          <p:nvPr/>
        </p:nvPicPr>
        <p:blipFill>
          <a:blip r:embed="rId2"/>
          <a:stretch>
            <a:fillRect/>
          </a:stretch>
        </p:blipFill>
        <p:spPr>
          <a:xfrm>
            <a:off x="4823366" y="2008530"/>
            <a:ext cx="6227064" cy="2848881"/>
          </a:xfrm>
          <a:prstGeom prst="rect">
            <a:avLst/>
          </a:prstGeom>
        </p:spPr>
      </p:pic>
    </p:spTree>
    <p:extLst>
      <p:ext uri="{BB962C8B-B14F-4D97-AF65-F5344CB8AC3E}">
        <p14:creationId xmlns:p14="http://schemas.microsoft.com/office/powerpoint/2010/main" val="34361038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E4CBAA-AF40-EDF3-7A2D-6494232D04EB}"/>
              </a:ext>
            </a:extLst>
          </p:cNvPr>
          <p:cNvSpPr>
            <a:spLocks noGrp="1"/>
          </p:cNvSpPr>
          <p:nvPr>
            <p:ph type="title"/>
          </p:nvPr>
        </p:nvSpPr>
        <p:spPr>
          <a:xfrm>
            <a:off x="4952826" y="170262"/>
            <a:ext cx="6092952" cy="1188720"/>
          </a:xfrm>
        </p:spPr>
        <p:txBody>
          <a:bodyPr>
            <a:normAutofit/>
          </a:bodyPr>
          <a:lstStyle/>
          <a:p>
            <a:r>
              <a:rPr lang="de-DE" sz="2000" dirty="0"/>
              <a:t>Performance</a:t>
            </a:r>
            <a:br>
              <a:rPr lang="de-DE" sz="2000" dirty="0"/>
            </a:br>
            <a:r>
              <a:rPr lang="de-DE" sz="2000" dirty="0"/>
              <a:t>Standard </a:t>
            </a:r>
            <a:r>
              <a:rPr lang="de-DE" sz="2000" dirty="0" err="1"/>
              <a:t>mlp</a:t>
            </a:r>
            <a:br>
              <a:rPr lang="de-DE" sz="2000" dirty="0"/>
            </a:br>
            <a:r>
              <a:rPr lang="de-DE" sz="2000" dirty="0"/>
              <a:t>mit Dropout</a:t>
            </a:r>
          </a:p>
        </p:txBody>
      </p:sp>
      <p:sp>
        <p:nvSpPr>
          <p:cNvPr id="9" name="Content Placeholder 8">
            <a:extLst>
              <a:ext uri="{FF2B5EF4-FFF2-40B4-BE49-F238E27FC236}">
                <a16:creationId xmlns:a16="http://schemas.microsoft.com/office/drawing/2014/main" id="{7BDB747D-2D7C-5C63-B2DC-C016A1BC502B}"/>
              </a:ext>
            </a:extLst>
          </p:cNvPr>
          <p:cNvSpPr>
            <a:spLocks noGrp="1"/>
          </p:cNvSpPr>
          <p:nvPr>
            <p:ph idx="1"/>
          </p:nvPr>
        </p:nvSpPr>
        <p:spPr>
          <a:xfrm>
            <a:off x="159803" y="4108851"/>
            <a:ext cx="3707652" cy="2928656"/>
          </a:xfrm>
        </p:spPr>
        <p:txBody>
          <a:bodyPr>
            <a:normAutofit/>
          </a:bodyPr>
          <a:lstStyle/>
          <a:p>
            <a:pPr marL="0" indent="0">
              <a:buNone/>
            </a:pPr>
            <a:r>
              <a:rPr lang="en-US" sz="1600" b="1" noProof="1"/>
              <a:t>No Early Stopping:</a:t>
            </a:r>
          </a:p>
          <a:p>
            <a:r>
              <a:rPr lang="en-US" sz="1600" noProof="1"/>
              <a:t>Max. Training-Accuracy: 77.98%</a:t>
            </a:r>
          </a:p>
          <a:p>
            <a:r>
              <a:rPr lang="en-US" sz="1600" noProof="1"/>
              <a:t>Max. Validation-Accuracy: 86.52%</a:t>
            </a:r>
          </a:p>
          <a:p>
            <a:r>
              <a:rPr lang="en-US" sz="1600" noProof="1"/>
              <a:t>Interessant ist, dass die Validation-Accuracy trotz leicht steigendem Fehler nahezu konstant bleibt</a:t>
            </a:r>
          </a:p>
          <a:p>
            <a:r>
              <a:rPr lang="en-US" sz="1600" noProof="1"/>
              <a:t>Gegenmittel: Dropout Anpassen</a:t>
            </a:r>
          </a:p>
        </p:txBody>
      </p:sp>
      <p:pic>
        <p:nvPicPr>
          <p:cNvPr id="5" name="Grafik 4">
            <a:extLst>
              <a:ext uri="{FF2B5EF4-FFF2-40B4-BE49-F238E27FC236}">
                <a16:creationId xmlns:a16="http://schemas.microsoft.com/office/drawing/2014/main" id="{875849C7-4DA5-D51D-D6CB-2E6463585900}"/>
              </a:ext>
            </a:extLst>
          </p:cNvPr>
          <p:cNvPicPr>
            <a:picLocks noChangeAspect="1"/>
          </p:cNvPicPr>
          <p:nvPr/>
        </p:nvPicPr>
        <p:blipFill>
          <a:blip r:embed="rId2"/>
          <a:stretch>
            <a:fillRect/>
          </a:stretch>
        </p:blipFill>
        <p:spPr>
          <a:xfrm>
            <a:off x="5138927" y="2120891"/>
            <a:ext cx="5720750" cy="1987960"/>
          </a:xfrm>
          <a:prstGeom prst="rect">
            <a:avLst/>
          </a:prstGeom>
          <a:ln w="31750" cap="sq">
            <a:solidFill>
              <a:srgbClr val="FFFFFF"/>
            </a:solidFill>
            <a:miter lim="800000"/>
          </a:ln>
        </p:spPr>
      </p:pic>
      <p:pic>
        <p:nvPicPr>
          <p:cNvPr id="7" name="Grafik 6">
            <a:extLst>
              <a:ext uri="{FF2B5EF4-FFF2-40B4-BE49-F238E27FC236}">
                <a16:creationId xmlns:a16="http://schemas.microsoft.com/office/drawing/2014/main" id="{DF4BF6A0-A187-63D4-FA60-FF0D2918DC1D}"/>
              </a:ext>
            </a:extLst>
          </p:cNvPr>
          <p:cNvPicPr>
            <a:picLocks noChangeAspect="1"/>
          </p:cNvPicPr>
          <p:nvPr/>
        </p:nvPicPr>
        <p:blipFill>
          <a:blip r:embed="rId3"/>
          <a:stretch>
            <a:fillRect/>
          </a:stretch>
        </p:blipFill>
        <p:spPr>
          <a:xfrm>
            <a:off x="5138927" y="4581428"/>
            <a:ext cx="5646603" cy="1933960"/>
          </a:xfrm>
          <a:prstGeom prst="rect">
            <a:avLst/>
          </a:prstGeom>
          <a:ln w="31750" cap="sq">
            <a:solidFill>
              <a:srgbClr val="FFFFFF"/>
            </a:solidFill>
            <a:miter lim="800000"/>
          </a:ln>
        </p:spPr>
      </p:pic>
      <p:sp>
        <p:nvSpPr>
          <p:cNvPr id="8" name="Textfeld 7">
            <a:extLst>
              <a:ext uri="{FF2B5EF4-FFF2-40B4-BE49-F238E27FC236}">
                <a16:creationId xmlns:a16="http://schemas.microsoft.com/office/drawing/2014/main" id="{465D2B4C-4E0C-9EF6-B744-8215C3965954}"/>
              </a:ext>
            </a:extLst>
          </p:cNvPr>
          <p:cNvSpPr txBox="1"/>
          <p:nvPr/>
        </p:nvSpPr>
        <p:spPr>
          <a:xfrm>
            <a:off x="5138927" y="1717414"/>
            <a:ext cx="2733773" cy="369332"/>
          </a:xfrm>
          <a:prstGeom prst="rect">
            <a:avLst/>
          </a:prstGeom>
          <a:noFill/>
        </p:spPr>
        <p:txBody>
          <a:bodyPr wrap="square" rtlCol="0">
            <a:spAutoFit/>
          </a:bodyPr>
          <a:lstStyle/>
          <a:p>
            <a:r>
              <a:rPr lang="de-DE" dirty="0" err="1"/>
              <a:t>Bsp</a:t>
            </a:r>
            <a:r>
              <a:rPr lang="de-DE" dirty="0"/>
              <a:t>: Early </a:t>
            </a:r>
            <a:r>
              <a:rPr lang="de-DE" dirty="0" err="1"/>
              <a:t>Stopping</a:t>
            </a:r>
            <a:endParaRPr lang="de-DE" dirty="0"/>
          </a:p>
        </p:txBody>
      </p:sp>
      <p:sp>
        <p:nvSpPr>
          <p:cNvPr id="10" name="Textfeld 9">
            <a:extLst>
              <a:ext uri="{FF2B5EF4-FFF2-40B4-BE49-F238E27FC236}">
                <a16:creationId xmlns:a16="http://schemas.microsoft.com/office/drawing/2014/main" id="{899B7F70-F368-563F-F263-D0D6FB2FE3C6}"/>
              </a:ext>
            </a:extLst>
          </p:cNvPr>
          <p:cNvSpPr txBox="1"/>
          <p:nvPr/>
        </p:nvSpPr>
        <p:spPr>
          <a:xfrm>
            <a:off x="5063765" y="4212096"/>
            <a:ext cx="2733773" cy="369332"/>
          </a:xfrm>
          <a:prstGeom prst="rect">
            <a:avLst/>
          </a:prstGeom>
          <a:noFill/>
        </p:spPr>
        <p:txBody>
          <a:bodyPr wrap="square" rtlCol="0">
            <a:spAutoFit/>
          </a:bodyPr>
          <a:lstStyle/>
          <a:p>
            <a:r>
              <a:rPr lang="de-DE" dirty="0" err="1"/>
              <a:t>Bsp</a:t>
            </a:r>
            <a:r>
              <a:rPr lang="de-DE" dirty="0"/>
              <a:t>: </a:t>
            </a:r>
            <a:r>
              <a:rPr lang="de-DE" dirty="0" err="1"/>
              <a:t>No</a:t>
            </a:r>
            <a:r>
              <a:rPr lang="de-DE" dirty="0"/>
              <a:t> Early </a:t>
            </a:r>
            <a:r>
              <a:rPr lang="de-DE" dirty="0" err="1"/>
              <a:t>Stopping</a:t>
            </a:r>
            <a:endParaRPr lang="de-DE" dirty="0"/>
          </a:p>
        </p:txBody>
      </p:sp>
      <p:sp>
        <p:nvSpPr>
          <p:cNvPr id="11" name="Textfeld 10">
            <a:extLst>
              <a:ext uri="{FF2B5EF4-FFF2-40B4-BE49-F238E27FC236}">
                <a16:creationId xmlns:a16="http://schemas.microsoft.com/office/drawing/2014/main" id="{F21E18EE-A99E-DBD8-62F6-889B35285350}"/>
              </a:ext>
            </a:extLst>
          </p:cNvPr>
          <p:cNvSpPr txBox="1"/>
          <p:nvPr/>
        </p:nvSpPr>
        <p:spPr>
          <a:xfrm>
            <a:off x="295943" y="1902080"/>
            <a:ext cx="4311567" cy="2123658"/>
          </a:xfrm>
          <a:prstGeom prst="rect">
            <a:avLst/>
          </a:prstGeom>
          <a:noFill/>
        </p:spPr>
        <p:txBody>
          <a:bodyPr wrap="square" rtlCol="0">
            <a:spAutoFit/>
          </a:bodyPr>
          <a:lstStyle/>
          <a:p>
            <a:r>
              <a:rPr lang="en-US" sz="1600" b="1" noProof="1"/>
              <a:t>Early Stopping:</a:t>
            </a:r>
          </a:p>
          <a:p>
            <a:pPr marL="285750" indent="-285750">
              <a:buFont typeface="Arial" panose="020B0604020202020204" pitchFamily="34" charset="0"/>
              <a:buChar char="•"/>
            </a:pPr>
            <a:r>
              <a:rPr lang="en-US" sz="1600" noProof="1"/>
              <a:t>Max. Training-Accuracy: 68.39%</a:t>
            </a:r>
          </a:p>
          <a:p>
            <a:pPr marL="285750" indent="-285750">
              <a:buFont typeface="Arial" panose="020B0604020202020204" pitchFamily="34" charset="0"/>
              <a:buChar char="•"/>
            </a:pPr>
            <a:r>
              <a:rPr lang="en-US" sz="1600" noProof="1"/>
              <a:t>Max. Validation-Accuracy: 84.18%</a:t>
            </a:r>
          </a:p>
          <a:p>
            <a:pPr marL="285750" indent="-285750">
              <a:buFont typeface="Arial" panose="020B0604020202020204" pitchFamily="34" charset="0"/>
              <a:buChar char="•"/>
            </a:pPr>
            <a:r>
              <a:rPr lang="en-US" sz="1600" noProof="1"/>
              <a:t>Early Stopping nach 26 Epochs</a:t>
            </a:r>
          </a:p>
          <a:p>
            <a:pPr marL="285750" indent="-285750">
              <a:buFont typeface="Arial" panose="020B0604020202020204" pitchFamily="34" charset="0"/>
              <a:buChar char="•"/>
            </a:pPr>
            <a:r>
              <a:rPr lang="en-US" sz="1600" noProof="1"/>
              <a:t>Best weights nach 14 Epochs wiederhergestellt</a:t>
            </a:r>
          </a:p>
          <a:p>
            <a:pPr marL="285750" indent="-285750">
              <a:buFont typeface="Arial" panose="020B0604020202020204" pitchFamily="34" charset="0"/>
              <a:buChar char="•"/>
            </a:pPr>
            <a:endParaRPr lang="en-US" noProof="1"/>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31453513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E4CBAA-AF40-EDF3-7A2D-6494232D04EB}"/>
              </a:ext>
            </a:extLst>
          </p:cNvPr>
          <p:cNvSpPr>
            <a:spLocks noGrp="1"/>
          </p:cNvSpPr>
          <p:nvPr>
            <p:ph type="title"/>
          </p:nvPr>
        </p:nvSpPr>
        <p:spPr>
          <a:xfrm>
            <a:off x="162974" y="502280"/>
            <a:ext cx="2085364" cy="4930854"/>
          </a:xfrm>
        </p:spPr>
        <p:txBody>
          <a:bodyPr>
            <a:normAutofit/>
          </a:bodyPr>
          <a:lstStyle/>
          <a:p>
            <a:r>
              <a:rPr lang="de-DE" sz="1600" dirty="0"/>
              <a:t>Verschiedene</a:t>
            </a:r>
            <a:br>
              <a:rPr lang="de-DE" sz="1600" dirty="0"/>
            </a:br>
            <a:r>
              <a:rPr lang="de-DE" sz="1600" dirty="0"/>
              <a:t>Dropout-stärken </a:t>
            </a:r>
            <a:br>
              <a:rPr lang="de-DE" sz="1600" dirty="0"/>
            </a:br>
            <a:r>
              <a:rPr lang="de-DE" sz="1600" dirty="0"/>
              <a:t>Anpassen</a:t>
            </a:r>
          </a:p>
        </p:txBody>
      </p:sp>
      <p:sp>
        <p:nvSpPr>
          <p:cNvPr id="5" name="Inhaltsplatzhalter 4">
            <a:extLst>
              <a:ext uri="{FF2B5EF4-FFF2-40B4-BE49-F238E27FC236}">
                <a16:creationId xmlns:a16="http://schemas.microsoft.com/office/drawing/2014/main" id="{9E561154-D0AE-8AA7-AAF9-A67FB11BCF0E}"/>
              </a:ext>
            </a:extLst>
          </p:cNvPr>
          <p:cNvSpPr>
            <a:spLocks noGrp="1"/>
          </p:cNvSpPr>
          <p:nvPr>
            <p:ph idx="1"/>
          </p:nvPr>
        </p:nvSpPr>
        <p:spPr>
          <a:xfrm>
            <a:off x="7961431" y="185580"/>
            <a:ext cx="3925770" cy="1907244"/>
          </a:xfrm>
        </p:spPr>
        <p:txBody>
          <a:bodyPr>
            <a:normAutofit lnSpcReduction="10000"/>
          </a:bodyPr>
          <a:lstStyle/>
          <a:p>
            <a:pPr marL="0" indent="0">
              <a:buNone/>
            </a:pPr>
            <a:r>
              <a:rPr lang="de-DE" sz="1600" dirty="0"/>
              <a:t>Ergebnis:</a:t>
            </a:r>
          </a:p>
          <a:p>
            <a:pPr lvl="1"/>
            <a:r>
              <a:rPr lang="en-US" noProof="1"/>
              <a:t>Early Stopping nach 21 Epochs</a:t>
            </a:r>
          </a:p>
          <a:p>
            <a:pPr lvl="1"/>
            <a:r>
              <a:rPr lang="en-US" noProof="1"/>
              <a:t>Best weights nach 9 Epochs wiederhergestellt</a:t>
            </a:r>
          </a:p>
          <a:p>
            <a:pPr lvl="1"/>
            <a:r>
              <a:rPr lang="en-US" noProof="1"/>
              <a:t>Accuracies: 88.18% Training, 88.04% Validation</a:t>
            </a:r>
          </a:p>
          <a:p>
            <a:endParaRPr lang="de-DE" dirty="0"/>
          </a:p>
        </p:txBody>
      </p:sp>
      <p:pic>
        <p:nvPicPr>
          <p:cNvPr id="7" name="Grafik 6">
            <a:extLst>
              <a:ext uri="{FF2B5EF4-FFF2-40B4-BE49-F238E27FC236}">
                <a16:creationId xmlns:a16="http://schemas.microsoft.com/office/drawing/2014/main" id="{86689DE6-9034-7275-9EBE-A86160CE6F49}"/>
              </a:ext>
            </a:extLst>
          </p:cNvPr>
          <p:cNvPicPr>
            <a:picLocks noChangeAspect="1"/>
          </p:cNvPicPr>
          <p:nvPr/>
        </p:nvPicPr>
        <p:blipFill>
          <a:blip r:embed="rId2"/>
          <a:stretch>
            <a:fillRect/>
          </a:stretch>
        </p:blipFill>
        <p:spPr>
          <a:xfrm>
            <a:off x="2580881" y="299654"/>
            <a:ext cx="5223286" cy="1826394"/>
          </a:xfrm>
          <a:prstGeom prst="rect">
            <a:avLst/>
          </a:prstGeom>
        </p:spPr>
      </p:pic>
      <p:sp>
        <p:nvSpPr>
          <p:cNvPr id="8" name="Textfeld 7">
            <a:extLst>
              <a:ext uri="{FF2B5EF4-FFF2-40B4-BE49-F238E27FC236}">
                <a16:creationId xmlns:a16="http://schemas.microsoft.com/office/drawing/2014/main" id="{48FFC08E-7287-2B21-A4BA-4E8E8512AF03}"/>
              </a:ext>
            </a:extLst>
          </p:cNvPr>
          <p:cNvSpPr txBox="1"/>
          <p:nvPr/>
        </p:nvSpPr>
        <p:spPr>
          <a:xfrm>
            <a:off x="2600961" y="913"/>
            <a:ext cx="3178402" cy="369332"/>
          </a:xfrm>
          <a:prstGeom prst="rect">
            <a:avLst/>
          </a:prstGeom>
          <a:noFill/>
        </p:spPr>
        <p:txBody>
          <a:bodyPr wrap="square" rtlCol="0">
            <a:spAutoFit/>
          </a:bodyPr>
          <a:lstStyle/>
          <a:p>
            <a:r>
              <a:rPr lang="de-DE" dirty="0" err="1"/>
              <a:t>Bsp</a:t>
            </a:r>
            <a:r>
              <a:rPr lang="de-DE" dirty="0"/>
              <a:t>: Dropout = 0.3, </a:t>
            </a:r>
            <a:r>
              <a:rPr lang="de-DE" dirty="0" err="1"/>
              <a:t>Epoch</a:t>
            </a:r>
            <a:r>
              <a:rPr lang="de-DE" dirty="0"/>
              <a:t>=135</a:t>
            </a:r>
          </a:p>
        </p:txBody>
      </p:sp>
      <p:sp>
        <p:nvSpPr>
          <p:cNvPr id="11" name="Textfeld 10">
            <a:extLst>
              <a:ext uri="{FF2B5EF4-FFF2-40B4-BE49-F238E27FC236}">
                <a16:creationId xmlns:a16="http://schemas.microsoft.com/office/drawing/2014/main" id="{61D6F068-CC3D-8951-7193-99B660A61B19}"/>
              </a:ext>
            </a:extLst>
          </p:cNvPr>
          <p:cNvSpPr txBox="1"/>
          <p:nvPr/>
        </p:nvSpPr>
        <p:spPr>
          <a:xfrm>
            <a:off x="2580881" y="2263089"/>
            <a:ext cx="3515119" cy="369332"/>
          </a:xfrm>
          <a:prstGeom prst="rect">
            <a:avLst/>
          </a:prstGeom>
          <a:noFill/>
        </p:spPr>
        <p:txBody>
          <a:bodyPr wrap="square" rtlCol="0">
            <a:spAutoFit/>
          </a:bodyPr>
          <a:lstStyle/>
          <a:p>
            <a:r>
              <a:rPr lang="de-DE" dirty="0" err="1"/>
              <a:t>Bsp</a:t>
            </a:r>
            <a:r>
              <a:rPr lang="de-DE" dirty="0"/>
              <a:t>: Dropout = 0.4, </a:t>
            </a:r>
            <a:r>
              <a:rPr lang="de-DE" dirty="0" err="1"/>
              <a:t>Epoch</a:t>
            </a:r>
            <a:r>
              <a:rPr lang="de-DE" dirty="0"/>
              <a:t>=135</a:t>
            </a:r>
          </a:p>
        </p:txBody>
      </p:sp>
      <p:sp>
        <p:nvSpPr>
          <p:cNvPr id="15" name="Textfeld 14">
            <a:extLst>
              <a:ext uri="{FF2B5EF4-FFF2-40B4-BE49-F238E27FC236}">
                <a16:creationId xmlns:a16="http://schemas.microsoft.com/office/drawing/2014/main" id="{4F9DCDA1-158F-7C0D-B28C-78B0768F20A4}"/>
              </a:ext>
            </a:extLst>
          </p:cNvPr>
          <p:cNvSpPr txBox="1"/>
          <p:nvPr/>
        </p:nvSpPr>
        <p:spPr>
          <a:xfrm>
            <a:off x="2560801" y="4444415"/>
            <a:ext cx="3535199" cy="369332"/>
          </a:xfrm>
          <a:prstGeom prst="rect">
            <a:avLst/>
          </a:prstGeom>
          <a:noFill/>
        </p:spPr>
        <p:txBody>
          <a:bodyPr wrap="square" rtlCol="0">
            <a:spAutoFit/>
          </a:bodyPr>
          <a:lstStyle/>
          <a:p>
            <a:r>
              <a:rPr lang="de-DE" dirty="0" err="1"/>
              <a:t>Bsp</a:t>
            </a:r>
            <a:r>
              <a:rPr lang="de-DE" dirty="0"/>
              <a:t>: Dropout = 0.45, </a:t>
            </a:r>
            <a:r>
              <a:rPr lang="de-DE" dirty="0" err="1"/>
              <a:t>Epoch</a:t>
            </a:r>
            <a:r>
              <a:rPr lang="de-DE" dirty="0"/>
              <a:t>=135</a:t>
            </a:r>
          </a:p>
        </p:txBody>
      </p:sp>
      <p:sp>
        <p:nvSpPr>
          <p:cNvPr id="17" name="Inhaltsplatzhalter 4">
            <a:extLst>
              <a:ext uri="{FF2B5EF4-FFF2-40B4-BE49-F238E27FC236}">
                <a16:creationId xmlns:a16="http://schemas.microsoft.com/office/drawing/2014/main" id="{456255E4-07A9-1161-C7BE-A2282AC3476B}"/>
              </a:ext>
            </a:extLst>
          </p:cNvPr>
          <p:cNvSpPr txBox="1">
            <a:spLocks/>
          </p:cNvSpPr>
          <p:nvPr/>
        </p:nvSpPr>
        <p:spPr>
          <a:xfrm>
            <a:off x="7961431" y="2436439"/>
            <a:ext cx="3925770" cy="19072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de-DE" sz="1600" dirty="0"/>
              <a:t>Ergebnis:</a:t>
            </a:r>
          </a:p>
          <a:p>
            <a:pPr lvl="1"/>
            <a:r>
              <a:rPr lang="en-US" noProof="1"/>
              <a:t>Early Stopping nach 25 Epochs</a:t>
            </a:r>
          </a:p>
          <a:p>
            <a:pPr lvl="1"/>
            <a:r>
              <a:rPr lang="en-US" noProof="1"/>
              <a:t>Best weights nach 13 Epochs wiederhergestellt</a:t>
            </a:r>
          </a:p>
          <a:p>
            <a:pPr lvl="1"/>
            <a:r>
              <a:rPr lang="en-US" noProof="1"/>
              <a:t>Accuracies: 78.16% Training, 86.11% Validation</a:t>
            </a:r>
          </a:p>
          <a:p>
            <a:endParaRPr lang="de-DE" dirty="0"/>
          </a:p>
        </p:txBody>
      </p:sp>
      <p:sp>
        <p:nvSpPr>
          <p:cNvPr id="18" name="Inhaltsplatzhalter 4">
            <a:extLst>
              <a:ext uri="{FF2B5EF4-FFF2-40B4-BE49-F238E27FC236}">
                <a16:creationId xmlns:a16="http://schemas.microsoft.com/office/drawing/2014/main" id="{FA937969-A16E-5BAA-D54F-B9F6F9A4FBBA}"/>
              </a:ext>
            </a:extLst>
          </p:cNvPr>
          <p:cNvSpPr txBox="1">
            <a:spLocks/>
          </p:cNvSpPr>
          <p:nvPr/>
        </p:nvSpPr>
        <p:spPr>
          <a:xfrm>
            <a:off x="7961431" y="4668131"/>
            <a:ext cx="3925770" cy="19072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de-DE" sz="1600" dirty="0"/>
              <a:t>Ergebnis:</a:t>
            </a:r>
          </a:p>
          <a:p>
            <a:pPr lvl="1"/>
            <a:r>
              <a:rPr lang="en-US" noProof="1"/>
              <a:t>Early Stopping nach  25 Epochs</a:t>
            </a:r>
          </a:p>
          <a:p>
            <a:pPr lvl="1"/>
            <a:r>
              <a:rPr lang="en-US" noProof="1"/>
              <a:t>Best weights nach 13 Epochs wiederhergestellt</a:t>
            </a:r>
          </a:p>
          <a:p>
            <a:pPr lvl="1"/>
            <a:r>
              <a:rPr lang="en-US" noProof="1"/>
              <a:t>Accuracies: 76.08% Training, 86.29% Validation</a:t>
            </a:r>
          </a:p>
          <a:p>
            <a:endParaRPr lang="de-DE" dirty="0"/>
          </a:p>
        </p:txBody>
      </p:sp>
      <p:pic>
        <p:nvPicPr>
          <p:cNvPr id="22" name="Grafik 21">
            <a:extLst>
              <a:ext uri="{FF2B5EF4-FFF2-40B4-BE49-F238E27FC236}">
                <a16:creationId xmlns:a16="http://schemas.microsoft.com/office/drawing/2014/main" id="{45D838EC-87F9-5C55-976F-75C96068925F}"/>
              </a:ext>
            </a:extLst>
          </p:cNvPr>
          <p:cNvPicPr>
            <a:picLocks noChangeAspect="1"/>
          </p:cNvPicPr>
          <p:nvPr/>
        </p:nvPicPr>
        <p:blipFill>
          <a:blip r:embed="rId3"/>
          <a:stretch>
            <a:fillRect/>
          </a:stretch>
        </p:blipFill>
        <p:spPr>
          <a:xfrm>
            <a:off x="2580881" y="4852928"/>
            <a:ext cx="5223286" cy="1772813"/>
          </a:xfrm>
          <a:prstGeom prst="rect">
            <a:avLst/>
          </a:prstGeom>
        </p:spPr>
      </p:pic>
      <p:pic>
        <p:nvPicPr>
          <p:cNvPr id="24" name="Grafik 23">
            <a:extLst>
              <a:ext uri="{FF2B5EF4-FFF2-40B4-BE49-F238E27FC236}">
                <a16:creationId xmlns:a16="http://schemas.microsoft.com/office/drawing/2014/main" id="{8CC38A04-6175-EDCF-8AE2-5143B0904C6A}"/>
              </a:ext>
            </a:extLst>
          </p:cNvPr>
          <p:cNvPicPr>
            <a:picLocks noChangeAspect="1"/>
          </p:cNvPicPr>
          <p:nvPr/>
        </p:nvPicPr>
        <p:blipFill>
          <a:blip r:embed="rId4"/>
          <a:stretch>
            <a:fillRect/>
          </a:stretch>
        </p:blipFill>
        <p:spPr>
          <a:xfrm>
            <a:off x="2560801" y="2607365"/>
            <a:ext cx="5243366" cy="1797869"/>
          </a:xfrm>
          <a:prstGeom prst="rect">
            <a:avLst/>
          </a:prstGeom>
        </p:spPr>
      </p:pic>
    </p:spTree>
    <p:extLst>
      <p:ext uri="{BB962C8B-B14F-4D97-AF65-F5344CB8AC3E}">
        <p14:creationId xmlns:p14="http://schemas.microsoft.com/office/powerpoint/2010/main" val="1082452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E4CBAA-AF40-EDF3-7A2D-6494232D04EB}"/>
              </a:ext>
            </a:extLst>
          </p:cNvPr>
          <p:cNvSpPr>
            <a:spLocks noGrp="1"/>
          </p:cNvSpPr>
          <p:nvPr>
            <p:ph type="title"/>
          </p:nvPr>
        </p:nvSpPr>
        <p:spPr>
          <a:xfrm>
            <a:off x="94382" y="591057"/>
            <a:ext cx="2397827" cy="4930854"/>
          </a:xfrm>
        </p:spPr>
        <p:txBody>
          <a:bodyPr>
            <a:normAutofit/>
          </a:bodyPr>
          <a:lstStyle/>
          <a:p>
            <a:r>
              <a:rPr lang="de-DE" sz="1600" b="1" dirty="0"/>
              <a:t>Vergleich versch. Aktivierungs-funktionen</a:t>
            </a:r>
            <a:br>
              <a:rPr lang="de-DE" sz="1600" dirty="0"/>
            </a:br>
            <a:br>
              <a:rPr lang="de-DE" sz="1600" dirty="0"/>
            </a:br>
            <a:r>
              <a:rPr lang="de-DE" sz="1600" dirty="0"/>
              <a:t>initial=</a:t>
            </a:r>
            <a:r>
              <a:rPr lang="de-DE" sz="1600" dirty="0" err="1"/>
              <a:t>relu</a:t>
            </a:r>
            <a:br>
              <a:rPr lang="de-DE" sz="1600" dirty="0"/>
            </a:br>
            <a:br>
              <a:rPr lang="de-DE" sz="1600" dirty="0"/>
            </a:br>
            <a:r>
              <a:rPr lang="de-DE" sz="1600" dirty="0" err="1"/>
              <a:t>Vgl</a:t>
            </a:r>
            <a:r>
              <a:rPr lang="de-DE" sz="1600" dirty="0"/>
              <a:t>=</a:t>
            </a:r>
            <a:r>
              <a:rPr lang="de-DE" sz="1600" dirty="0" err="1"/>
              <a:t>sigmoid</a:t>
            </a:r>
            <a:endParaRPr lang="de-DE" sz="1600" dirty="0"/>
          </a:p>
        </p:txBody>
      </p:sp>
      <p:sp>
        <p:nvSpPr>
          <p:cNvPr id="8" name="Textfeld 7">
            <a:extLst>
              <a:ext uri="{FF2B5EF4-FFF2-40B4-BE49-F238E27FC236}">
                <a16:creationId xmlns:a16="http://schemas.microsoft.com/office/drawing/2014/main" id="{48FFC08E-7287-2B21-A4BA-4E8E8512AF03}"/>
              </a:ext>
            </a:extLst>
          </p:cNvPr>
          <p:cNvSpPr txBox="1"/>
          <p:nvPr/>
        </p:nvSpPr>
        <p:spPr>
          <a:xfrm>
            <a:off x="2831779" y="338265"/>
            <a:ext cx="3595654" cy="369332"/>
          </a:xfrm>
          <a:prstGeom prst="rect">
            <a:avLst/>
          </a:prstGeom>
          <a:noFill/>
        </p:spPr>
        <p:txBody>
          <a:bodyPr wrap="square" rtlCol="0">
            <a:spAutoFit/>
          </a:bodyPr>
          <a:lstStyle/>
          <a:p>
            <a:r>
              <a:rPr lang="de-DE" dirty="0" err="1"/>
              <a:t>Bsp</a:t>
            </a:r>
            <a:r>
              <a:rPr lang="de-DE" dirty="0"/>
              <a:t>: Dropout = 0.4, </a:t>
            </a:r>
            <a:r>
              <a:rPr lang="de-DE" dirty="0" err="1"/>
              <a:t>Epoch</a:t>
            </a:r>
            <a:r>
              <a:rPr lang="de-DE" dirty="0"/>
              <a:t>=135</a:t>
            </a:r>
          </a:p>
        </p:txBody>
      </p:sp>
      <p:sp>
        <p:nvSpPr>
          <p:cNvPr id="18" name="Inhaltsplatzhalter 4">
            <a:extLst>
              <a:ext uri="{FF2B5EF4-FFF2-40B4-BE49-F238E27FC236}">
                <a16:creationId xmlns:a16="http://schemas.microsoft.com/office/drawing/2014/main" id="{FA937969-A16E-5BAA-D54F-B9F6F9A4FBBA}"/>
              </a:ext>
            </a:extLst>
          </p:cNvPr>
          <p:cNvSpPr txBox="1">
            <a:spLocks/>
          </p:cNvSpPr>
          <p:nvPr/>
        </p:nvSpPr>
        <p:spPr>
          <a:xfrm>
            <a:off x="8555215" y="372924"/>
            <a:ext cx="3925770" cy="19072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de-DE" sz="1600" dirty="0"/>
              <a:t>Ergebnis:</a:t>
            </a:r>
          </a:p>
          <a:p>
            <a:pPr lvl="1"/>
            <a:r>
              <a:rPr lang="en-US" noProof="1"/>
              <a:t>Early Stopping nach  38 Epochs</a:t>
            </a:r>
          </a:p>
          <a:p>
            <a:pPr lvl="1"/>
            <a:r>
              <a:rPr lang="en-US" noProof="1"/>
              <a:t>Best weights nach 26 Epochs wiederhergestellt</a:t>
            </a:r>
          </a:p>
          <a:p>
            <a:pPr lvl="1"/>
            <a:r>
              <a:rPr lang="en-US" noProof="1"/>
              <a:t>Accuracies: 93.97% Training, 89.85% Validation</a:t>
            </a:r>
          </a:p>
          <a:p>
            <a:endParaRPr lang="de-DE" dirty="0"/>
          </a:p>
        </p:txBody>
      </p:sp>
      <p:pic>
        <p:nvPicPr>
          <p:cNvPr id="12" name="Grafik 11">
            <a:extLst>
              <a:ext uri="{FF2B5EF4-FFF2-40B4-BE49-F238E27FC236}">
                <a16:creationId xmlns:a16="http://schemas.microsoft.com/office/drawing/2014/main" id="{4641E190-D8CD-B439-CECB-DFC7BDFA2224}"/>
              </a:ext>
            </a:extLst>
          </p:cNvPr>
          <p:cNvPicPr>
            <a:picLocks noChangeAspect="1"/>
          </p:cNvPicPr>
          <p:nvPr/>
        </p:nvPicPr>
        <p:blipFill>
          <a:blip r:embed="rId2"/>
          <a:stretch>
            <a:fillRect/>
          </a:stretch>
        </p:blipFill>
        <p:spPr>
          <a:xfrm>
            <a:off x="2803715" y="707597"/>
            <a:ext cx="5709970" cy="1927183"/>
          </a:xfrm>
          <a:prstGeom prst="rect">
            <a:avLst/>
          </a:prstGeom>
        </p:spPr>
      </p:pic>
      <p:sp>
        <p:nvSpPr>
          <p:cNvPr id="14" name="Textfeld 13">
            <a:extLst>
              <a:ext uri="{FF2B5EF4-FFF2-40B4-BE49-F238E27FC236}">
                <a16:creationId xmlns:a16="http://schemas.microsoft.com/office/drawing/2014/main" id="{2B77D0A9-863C-EA52-3E90-633B7F3DB81F}"/>
              </a:ext>
            </a:extLst>
          </p:cNvPr>
          <p:cNvSpPr txBox="1"/>
          <p:nvPr/>
        </p:nvSpPr>
        <p:spPr>
          <a:xfrm>
            <a:off x="2831779" y="2890297"/>
            <a:ext cx="3595654" cy="369332"/>
          </a:xfrm>
          <a:prstGeom prst="rect">
            <a:avLst/>
          </a:prstGeom>
          <a:noFill/>
        </p:spPr>
        <p:txBody>
          <a:bodyPr wrap="square" rtlCol="0">
            <a:spAutoFit/>
          </a:bodyPr>
          <a:lstStyle/>
          <a:p>
            <a:r>
              <a:rPr lang="de-DE" dirty="0" err="1"/>
              <a:t>Bsp</a:t>
            </a:r>
            <a:r>
              <a:rPr lang="de-DE" dirty="0"/>
              <a:t>: Dropout = 0.4, </a:t>
            </a:r>
            <a:r>
              <a:rPr lang="de-DE" dirty="0" err="1"/>
              <a:t>Epoch</a:t>
            </a:r>
            <a:r>
              <a:rPr lang="de-DE" dirty="0"/>
              <a:t>=60</a:t>
            </a:r>
          </a:p>
        </p:txBody>
      </p:sp>
      <p:pic>
        <p:nvPicPr>
          <p:cNvPr id="21" name="Grafik 20">
            <a:extLst>
              <a:ext uri="{FF2B5EF4-FFF2-40B4-BE49-F238E27FC236}">
                <a16:creationId xmlns:a16="http://schemas.microsoft.com/office/drawing/2014/main" id="{64A66233-3784-3D4F-7EBA-F1AB3060BA9E}"/>
              </a:ext>
            </a:extLst>
          </p:cNvPr>
          <p:cNvPicPr>
            <a:picLocks noChangeAspect="1"/>
          </p:cNvPicPr>
          <p:nvPr/>
        </p:nvPicPr>
        <p:blipFill>
          <a:blip r:embed="rId3"/>
          <a:stretch>
            <a:fillRect/>
          </a:stretch>
        </p:blipFill>
        <p:spPr>
          <a:xfrm>
            <a:off x="2831779" y="3455655"/>
            <a:ext cx="5723436" cy="1992440"/>
          </a:xfrm>
          <a:prstGeom prst="rect">
            <a:avLst/>
          </a:prstGeom>
        </p:spPr>
      </p:pic>
      <p:sp>
        <p:nvSpPr>
          <p:cNvPr id="22" name="Inhaltsplatzhalter 4">
            <a:extLst>
              <a:ext uri="{FF2B5EF4-FFF2-40B4-BE49-F238E27FC236}">
                <a16:creationId xmlns:a16="http://schemas.microsoft.com/office/drawing/2014/main" id="{0E0D1961-E668-9602-9C05-CCCEBD4AE539}"/>
              </a:ext>
            </a:extLst>
          </p:cNvPr>
          <p:cNvSpPr txBox="1">
            <a:spLocks/>
          </p:cNvSpPr>
          <p:nvPr/>
        </p:nvSpPr>
        <p:spPr>
          <a:xfrm>
            <a:off x="8513685" y="3083198"/>
            <a:ext cx="3925770" cy="19072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de-DE" sz="1600" dirty="0"/>
              <a:t>Ergebnis:</a:t>
            </a:r>
          </a:p>
          <a:p>
            <a:pPr lvl="1"/>
            <a:r>
              <a:rPr lang="en-US" noProof="1"/>
              <a:t>Early Stopping nach  38 Epochs</a:t>
            </a:r>
          </a:p>
          <a:p>
            <a:pPr lvl="1"/>
            <a:r>
              <a:rPr lang="en-US" noProof="1"/>
              <a:t>Best weights nach 26 Epochs wiederhergestellt</a:t>
            </a:r>
          </a:p>
          <a:p>
            <a:pPr lvl="1"/>
            <a:r>
              <a:rPr lang="en-US" noProof="1"/>
              <a:t>Accuracies: 87.06% Training, 88.55% Validation</a:t>
            </a:r>
          </a:p>
          <a:p>
            <a:endParaRPr lang="de-DE" dirty="0"/>
          </a:p>
        </p:txBody>
      </p:sp>
    </p:spTree>
    <p:extLst>
      <p:ext uri="{BB962C8B-B14F-4D97-AF65-F5344CB8AC3E}">
        <p14:creationId xmlns:p14="http://schemas.microsoft.com/office/powerpoint/2010/main" val="591641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E4CBAA-AF40-EDF3-7A2D-6494232D04EB}"/>
              </a:ext>
            </a:extLst>
          </p:cNvPr>
          <p:cNvSpPr>
            <a:spLocks noGrp="1"/>
          </p:cNvSpPr>
          <p:nvPr>
            <p:ph type="title"/>
          </p:nvPr>
        </p:nvSpPr>
        <p:spPr>
          <a:xfrm>
            <a:off x="94383" y="591057"/>
            <a:ext cx="2214478" cy="4857243"/>
          </a:xfrm>
        </p:spPr>
        <p:txBody>
          <a:bodyPr>
            <a:normAutofit/>
          </a:bodyPr>
          <a:lstStyle/>
          <a:p>
            <a:r>
              <a:rPr lang="de-DE" sz="1600" b="1" dirty="0"/>
              <a:t>Vergleich versch. </a:t>
            </a:r>
            <a:br>
              <a:rPr lang="de-DE" sz="1600" b="1" dirty="0"/>
            </a:br>
            <a:r>
              <a:rPr lang="de-DE" sz="1600" b="1" dirty="0" err="1"/>
              <a:t>optimizer</a:t>
            </a:r>
            <a:br>
              <a:rPr lang="de-DE" sz="1600" dirty="0"/>
            </a:br>
            <a:br>
              <a:rPr lang="de-DE" sz="1600" dirty="0"/>
            </a:br>
            <a:br>
              <a:rPr lang="de-DE" sz="1600" dirty="0"/>
            </a:br>
            <a:br>
              <a:rPr lang="de-DE" sz="1600" dirty="0"/>
            </a:br>
            <a:r>
              <a:rPr lang="de-DE" sz="1600" dirty="0"/>
              <a:t>Vgl.=</a:t>
            </a:r>
            <a:r>
              <a:rPr lang="de-DE" sz="1600" dirty="0" err="1"/>
              <a:t>adagrad</a:t>
            </a:r>
            <a:br>
              <a:rPr lang="de-DE" sz="1600" dirty="0"/>
            </a:br>
            <a:br>
              <a:rPr lang="de-DE" sz="1600" dirty="0"/>
            </a:br>
            <a:r>
              <a:rPr lang="de-DE" sz="1600" dirty="0"/>
              <a:t>Vgl.=</a:t>
            </a:r>
            <a:r>
              <a:rPr lang="de-DE" sz="1600" dirty="0" err="1"/>
              <a:t>adadelta</a:t>
            </a:r>
            <a:br>
              <a:rPr lang="de-DE" sz="1600" dirty="0"/>
            </a:br>
            <a:br>
              <a:rPr lang="de-DE" sz="1600" dirty="0"/>
            </a:br>
            <a:endParaRPr lang="de-DE" sz="1600" dirty="0"/>
          </a:p>
        </p:txBody>
      </p:sp>
      <p:sp>
        <p:nvSpPr>
          <p:cNvPr id="18" name="Inhaltsplatzhalter 4">
            <a:extLst>
              <a:ext uri="{FF2B5EF4-FFF2-40B4-BE49-F238E27FC236}">
                <a16:creationId xmlns:a16="http://schemas.microsoft.com/office/drawing/2014/main" id="{FA937969-A16E-5BAA-D54F-B9F6F9A4FBBA}"/>
              </a:ext>
            </a:extLst>
          </p:cNvPr>
          <p:cNvSpPr txBox="1">
            <a:spLocks/>
          </p:cNvSpPr>
          <p:nvPr/>
        </p:nvSpPr>
        <p:spPr>
          <a:xfrm>
            <a:off x="8266230" y="844018"/>
            <a:ext cx="3700869" cy="109131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de-DE" sz="1600" dirty="0"/>
              <a:t>Ergebnis:</a:t>
            </a:r>
          </a:p>
          <a:p>
            <a:pPr lvl="1"/>
            <a:r>
              <a:rPr lang="en-US" noProof="1"/>
              <a:t>Accuracies: 41.41% Training, 56.47% Validation</a:t>
            </a:r>
          </a:p>
          <a:p>
            <a:endParaRPr lang="de-DE" dirty="0"/>
          </a:p>
        </p:txBody>
      </p:sp>
      <p:sp>
        <p:nvSpPr>
          <p:cNvPr id="14" name="Textfeld 13">
            <a:extLst>
              <a:ext uri="{FF2B5EF4-FFF2-40B4-BE49-F238E27FC236}">
                <a16:creationId xmlns:a16="http://schemas.microsoft.com/office/drawing/2014/main" id="{2B77D0A9-863C-EA52-3E90-633B7F3DB81F}"/>
              </a:ext>
            </a:extLst>
          </p:cNvPr>
          <p:cNvSpPr txBox="1"/>
          <p:nvPr/>
        </p:nvSpPr>
        <p:spPr>
          <a:xfrm>
            <a:off x="2645030" y="520853"/>
            <a:ext cx="973858" cy="646331"/>
          </a:xfrm>
          <a:prstGeom prst="rect">
            <a:avLst/>
          </a:prstGeom>
          <a:noFill/>
        </p:spPr>
        <p:txBody>
          <a:bodyPr wrap="square" rtlCol="0">
            <a:spAutoFit/>
          </a:bodyPr>
          <a:lstStyle/>
          <a:p>
            <a:r>
              <a:rPr lang="de-DE" dirty="0" err="1"/>
              <a:t>Adagrad</a:t>
            </a:r>
            <a:endParaRPr lang="en-US" noProof="1"/>
          </a:p>
          <a:p>
            <a:endParaRPr lang="de-DE" dirty="0"/>
          </a:p>
        </p:txBody>
      </p:sp>
      <p:sp>
        <p:nvSpPr>
          <p:cNvPr id="3" name="Textfeld 2">
            <a:extLst>
              <a:ext uri="{FF2B5EF4-FFF2-40B4-BE49-F238E27FC236}">
                <a16:creationId xmlns:a16="http://schemas.microsoft.com/office/drawing/2014/main" id="{C8F0E7D6-87B1-551C-78EF-43A0CBBC42C2}"/>
              </a:ext>
            </a:extLst>
          </p:cNvPr>
          <p:cNvSpPr txBox="1"/>
          <p:nvPr/>
        </p:nvSpPr>
        <p:spPr>
          <a:xfrm>
            <a:off x="5987116" y="3157414"/>
            <a:ext cx="2499936" cy="369332"/>
          </a:xfrm>
          <a:prstGeom prst="rect">
            <a:avLst/>
          </a:prstGeom>
          <a:noFill/>
        </p:spPr>
        <p:txBody>
          <a:bodyPr wrap="square" rtlCol="0">
            <a:spAutoFit/>
          </a:bodyPr>
          <a:lstStyle/>
          <a:p>
            <a:r>
              <a:rPr lang="de-DE" dirty="0" err="1"/>
              <a:t>Adadelta</a:t>
            </a:r>
            <a:r>
              <a:rPr lang="de-DE" dirty="0"/>
              <a:t> (</a:t>
            </a:r>
            <a:r>
              <a:rPr lang="de-DE" dirty="0" err="1"/>
              <a:t>Epoch</a:t>
            </a:r>
            <a:r>
              <a:rPr lang="de-DE" dirty="0"/>
              <a:t> 150)</a:t>
            </a:r>
          </a:p>
        </p:txBody>
      </p:sp>
      <p:pic>
        <p:nvPicPr>
          <p:cNvPr id="11" name="Grafik 10">
            <a:extLst>
              <a:ext uri="{FF2B5EF4-FFF2-40B4-BE49-F238E27FC236}">
                <a16:creationId xmlns:a16="http://schemas.microsoft.com/office/drawing/2014/main" id="{67D7B358-376F-5878-EF4B-CAC2DDBEBF90}"/>
              </a:ext>
            </a:extLst>
          </p:cNvPr>
          <p:cNvPicPr>
            <a:picLocks noChangeAspect="1"/>
          </p:cNvPicPr>
          <p:nvPr/>
        </p:nvPicPr>
        <p:blipFill>
          <a:blip r:embed="rId2"/>
          <a:stretch>
            <a:fillRect/>
          </a:stretch>
        </p:blipFill>
        <p:spPr>
          <a:xfrm>
            <a:off x="2613602" y="847897"/>
            <a:ext cx="5560556" cy="1873029"/>
          </a:xfrm>
          <a:prstGeom prst="rect">
            <a:avLst/>
          </a:prstGeom>
        </p:spPr>
      </p:pic>
      <p:pic>
        <p:nvPicPr>
          <p:cNvPr id="15" name="Grafik 14">
            <a:extLst>
              <a:ext uri="{FF2B5EF4-FFF2-40B4-BE49-F238E27FC236}">
                <a16:creationId xmlns:a16="http://schemas.microsoft.com/office/drawing/2014/main" id="{794E7F38-8995-53B1-6FEE-96A2CF2577C7}"/>
              </a:ext>
            </a:extLst>
          </p:cNvPr>
          <p:cNvPicPr>
            <a:picLocks noChangeAspect="1"/>
          </p:cNvPicPr>
          <p:nvPr/>
        </p:nvPicPr>
        <p:blipFill>
          <a:blip r:embed="rId3"/>
          <a:stretch>
            <a:fillRect/>
          </a:stretch>
        </p:blipFill>
        <p:spPr>
          <a:xfrm>
            <a:off x="6096000" y="3603735"/>
            <a:ext cx="5560555" cy="1918176"/>
          </a:xfrm>
          <a:prstGeom prst="rect">
            <a:avLst/>
          </a:prstGeom>
        </p:spPr>
      </p:pic>
      <p:sp>
        <p:nvSpPr>
          <p:cNvPr id="16" name="Inhaltsplatzhalter 4">
            <a:extLst>
              <a:ext uri="{FF2B5EF4-FFF2-40B4-BE49-F238E27FC236}">
                <a16:creationId xmlns:a16="http://schemas.microsoft.com/office/drawing/2014/main" id="{33B05F63-E6B0-F72C-34B1-7B1034A76AAD}"/>
              </a:ext>
            </a:extLst>
          </p:cNvPr>
          <p:cNvSpPr txBox="1">
            <a:spLocks/>
          </p:cNvSpPr>
          <p:nvPr/>
        </p:nvSpPr>
        <p:spPr>
          <a:xfrm>
            <a:off x="2414211" y="3943008"/>
            <a:ext cx="3925770" cy="112149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de-DE" sz="1600" dirty="0"/>
              <a:t>Ergebnis:</a:t>
            </a:r>
          </a:p>
          <a:p>
            <a:pPr lvl="1"/>
            <a:r>
              <a:rPr lang="en-US" noProof="1"/>
              <a:t>Accuracies: 11.90% Training, 24.11% Validation</a:t>
            </a:r>
          </a:p>
          <a:p>
            <a:pPr lvl="1"/>
            <a:endParaRPr lang="en-US" noProof="1"/>
          </a:p>
          <a:p>
            <a:endParaRPr lang="de-DE" dirty="0"/>
          </a:p>
        </p:txBody>
      </p:sp>
    </p:spTree>
    <p:extLst>
      <p:ext uri="{BB962C8B-B14F-4D97-AF65-F5344CB8AC3E}">
        <p14:creationId xmlns:p14="http://schemas.microsoft.com/office/powerpoint/2010/main" val="2154256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E4CBAA-AF40-EDF3-7A2D-6494232D04EB}"/>
              </a:ext>
            </a:extLst>
          </p:cNvPr>
          <p:cNvSpPr>
            <a:spLocks noGrp="1"/>
          </p:cNvSpPr>
          <p:nvPr>
            <p:ph type="title"/>
          </p:nvPr>
        </p:nvSpPr>
        <p:spPr>
          <a:xfrm>
            <a:off x="640080" y="640079"/>
            <a:ext cx="2586006" cy="5272242"/>
          </a:xfrm>
        </p:spPr>
        <p:txBody>
          <a:bodyPr>
            <a:normAutofit/>
          </a:bodyPr>
          <a:lstStyle/>
          <a:p>
            <a:r>
              <a:rPr lang="de-DE" sz="2000" dirty="0"/>
              <a:t>Performance des initialen DNN</a:t>
            </a:r>
          </a:p>
        </p:txBody>
      </p:sp>
      <p:sp>
        <p:nvSpPr>
          <p:cNvPr id="9" name="Content Placeholder 8">
            <a:extLst>
              <a:ext uri="{FF2B5EF4-FFF2-40B4-BE49-F238E27FC236}">
                <a16:creationId xmlns:a16="http://schemas.microsoft.com/office/drawing/2014/main" id="{7BDB747D-2D7C-5C63-B2DC-C016A1BC502B}"/>
              </a:ext>
            </a:extLst>
          </p:cNvPr>
          <p:cNvSpPr>
            <a:spLocks noGrp="1"/>
          </p:cNvSpPr>
          <p:nvPr>
            <p:ph idx="1"/>
          </p:nvPr>
        </p:nvSpPr>
        <p:spPr>
          <a:xfrm>
            <a:off x="3614468" y="640079"/>
            <a:ext cx="7940707" cy="2834737"/>
          </a:xfrm>
        </p:spPr>
        <p:txBody>
          <a:bodyPr>
            <a:normAutofit/>
          </a:bodyPr>
          <a:lstStyle/>
          <a:p>
            <a:r>
              <a:rPr lang="en-US" sz="1600" noProof="1"/>
              <a:t>Max. Training-Accuracy: 99.24%</a:t>
            </a:r>
          </a:p>
          <a:p>
            <a:r>
              <a:rPr lang="en-US" sz="1600" noProof="1"/>
              <a:t>Max. Validation-Accuracy: 87.82%</a:t>
            </a:r>
          </a:p>
          <a:p>
            <a:r>
              <a:rPr lang="en-US" sz="1600" noProof="1"/>
              <a:t>Starker </a:t>
            </a:r>
            <a:r>
              <a:rPr lang="de-DE" sz="1600" noProof="1"/>
              <a:t>Anstieg</a:t>
            </a:r>
            <a:r>
              <a:rPr lang="en-US" sz="1600" noProof="1"/>
              <a:t> des Validierungsfehlers nach ca. 30 Epochs bei gleichzeitiger Konvergenz der Training-Accuracy zu nahe 100% deutet auf starkes Overfitting hin</a:t>
            </a:r>
          </a:p>
          <a:p>
            <a:r>
              <a:rPr lang="en-US" sz="1600" noProof="1"/>
              <a:t>Interessant ist, dass die Validation-Accuracy trotz steigendem Fehler nahezu konstant bleibt</a:t>
            </a:r>
          </a:p>
          <a:p>
            <a:r>
              <a:rPr lang="en-US" sz="1600" noProof="1"/>
              <a:t>Gegenmittel: Implementieren von Early Stopping, Einführen von Regularisierung in Form von Dropout</a:t>
            </a:r>
          </a:p>
        </p:txBody>
      </p:sp>
      <p:pic>
        <p:nvPicPr>
          <p:cNvPr id="5" name="Inhaltsplatzhalter 4">
            <a:extLst>
              <a:ext uri="{FF2B5EF4-FFF2-40B4-BE49-F238E27FC236}">
                <a16:creationId xmlns:a16="http://schemas.microsoft.com/office/drawing/2014/main" id="{AB87267D-434B-1B91-FC33-256B685812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9422" y="3156096"/>
            <a:ext cx="7892498" cy="2756225"/>
          </a:xfrm>
          <a:prstGeom prst="rect">
            <a:avLst/>
          </a:prstGeom>
          <a:ln w="31750" cap="sq">
            <a:solidFill>
              <a:srgbClr val="FFFFFF"/>
            </a:solidFill>
            <a:miter lim="800000"/>
          </a:ln>
        </p:spPr>
      </p:pic>
    </p:spTree>
    <p:extLst>
      <p:ext uri="{BB962C8B-B14F-4D97-AF65-F5344CB8AC3E}">
        <p14:creationId xmlns:p14="http://schemas.microsoft.com/office/powerpoint/2010/main" val="1697106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BDB747D-2D7C-5C63-B2DC-C016A1BC502B}"/>
              </a:ext>
            </a:extLst>
          </p:cNvPr>
          <p:cNvSpPr>
            <a:spLocks noGrp="1"/>
          </p:cNvSpPr>
          <p:nvPr>
            <p:ph idx="1"/>
          </p:nvPr>
        </p:nvSpPr>
        <p:spPr>
          <a:xfrm>
            <a:off x="320854" y="1094173"/>
            <a:ext cx="2227038" cy="415031"/>
          </a:xfrm>
        </p:spPr>
        <p:txBody>
          <a:bodyPr>
            <a:normAutofit/>
          </a:bodyPr>
          <a:lstStyle/>
          <a:p>
            <a:pPr marL="0" indent="0">
              <a:buNone/>
            </a:pPr>
            <a:r>
              <a:rPr lang="en-US" sz="2000" b="1" noProof="1"/>
              <a:t>Vorbereitungen:</a:t>
            </a:r>
          </a:p>
        </p:txBody>
      </p:sp>
      <p:sp>
        <p:nvSpPr>
          <p:cNvPr id="5" name="Titel 4">
            <a:extLst>
              <a:ext uri="{FF2B5EF4-FFF2-40B4-BE49-F238E27FC236}">
                <a16:creationId xmlns:a16="http://schemas.microsoft.com/office/drawing/2014/main" id="{D2F6C00C-ED62-EE30-1DE9-B020DABB3F26}"/>
              </a:ext>
            </a:extLst>
          </p:cNvPr>
          <p:cNvSpPr>
            <a:spLocks noGrp="1"/>
          </p:cNvSpPr>
          <p:nvPr>
            <p:ph type="title"/>
          </p:nvPr>
        </p:nvSpPr>
        <p:spPr>
          <a:xfrm>
            <a:off x="2160114" y="201212"/>
            <a:ext cx="7383381" cy="580023"/>
          </a:xfrm>
        </p:spPr>
        <p:txBody>
          <a:bodyPr>
            <a:noAutofit/>
          </a:bodyPr>
          <a:lstStyle/>
          <a:p>
            <a:r>
              <a:rPr lang="de-DE" sz="2000" dirty="0"/>
              <a:t>Standard MLP (1Hidden Layer)</a:t>
            </a:r>
            <a:br>
              <a:rPr lang="de-DE" sz="2000" dirty="0"/>
            </a:br>
            <a:r>
              <a:rPr lang="de-DE" sz="2000" dirty="0"/>
              <a:t>Test mit Farbdaten</a:t>
            </a:r>
          </a:p>
        </p:txBody>
      </p:sp>
      <p:pic>
        <p:nvPicPr>
          <p:cNvPr id="7" name="Grafik 6">
            <a:extLst>
              <a:ext uri="{FF2B5EF4-FFF2-40B4-BE49-F238E27FC236}">
                <a16:creationId xmlns:a16="http://schemas.microsoft.com/office/drawing/2014/main" id="{08011063-DB72-EF99-65FB-3E077C299251}"/>
              </a:ext>
            </a:extLst>
          </p:cNvPr>
          <p:cNvPicPr>
            <a:picLocks noChangeAspect="1"/>
          </p:cNvPicPr>
          <p:nvPr/>
        </p:nvPicPr>
        <p:blipFill>
          <a:blip r:embed="rId2"/>
          <a:stretch>
            <a:fillRect/>
          </a:stretch>
        </p:blipFill>
        <p:spPr>
          <a:xfrm>
            <a:off x="320854" y="1487010"/>
            <a:ext cx="7305431" cy="1112906"/>
          </a:xfrm>
          <a:prstGeom prst="rect">
            <a:avLst/>
          </a:prstGeom>
        </p:spPr>
      </p:pic>
      <p:sp>
        <p:nvSpPr>
          <p:cNvPr id="11" name="Content Placeholder 8">
            <a:extLst>
              <a:ext uri="{FF2B5EF4-FFF2-40B4-BE49-F238E27FC236}">
                <a16:creationId xmlns:a16="http://schemas.microsoft.com/office/drawing/2014/main" id="{F688E3A2-62BA-0887-CA85-B0D6A05D1E0A}"/>
              </a:ext>
            </a:extLst>
          </p:cNvPr>
          <p:cNvSpPr txBox="1">
            <a:spLocks/>
          </p:cNvSpPr>
          <p:nvPr/>
        </p:nvSpPr>
        <p:spPr>
          <a:xfrm>
            <a:off x="10148415" y="1934247"/>
            <a:ext cx="2227038" cy="4150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000" b="1" noProof="1"/>
              <a:t>Netz:</a:t>
            </a:r>
          </a:p>
        </p:txBody>
      </p:sp>
      <p:pic>
        <p:nvPicPr>
          <p:cNvPr id="13" name="Grafik 12">
            <a:extLst>
              <a:ext uri="{FF2B5EF4-FFF2-40B4-BE49-F238E27FC236}">
                <a16:creationId xmlns:a16="http://schemas.microsoft.com/office/drawing/2014/main" id="{89B40AA4-6874-3E0F-D9EC-02B11F78A081}"/>
              </a:ext>
            </a:extLst>
          </p:cNvPr>
          <p:cNvPicPr>
            <a:picLocks noChangeAspect="1"/>
          </p:cNvPicPr>
          <p:nvPr/>
        </p:nvPicPr>
        <p:blipFill>
          <a:blip r:embed="rId3"/>
          <a:stretch>
            <a:fillRect/>
          </a:stretch>
        </p:blipFill>
        <p:spPr>
          <a:xfrm>
            <a:off x="6151172" y="4627775"/>
            <a:ext cx="5765006" cy="1985226"/>
          </a:xfrm>
          <a:prstGeom prst="rect">
            <a:avLst/>
          </a:prstGeom>
        </p:spPr>
      </p:pic>
      <p:sp>
        <p:nvSpPr>
          <p:cNvPr id="14" name="Content Placeholder 8">
            <a:extLst>
              <a:ext uri="{FF2B5EF4-FFF2-40B4-BE49-F238E27FC236}">
                <a16:creationId xmlns:a16="http://schemas.microsoft.com/office/drawing/2014/main" id="{1D715BBD-515C-288A-B012-6E1609C8E2AF}"/>
              </a:ext>
            </a:extLst>
          </p:cNvPr>
          <p:cNvSpPr txBox="1">
            <a:spLocks/>
          </p:cNvSpPr>
          <p:nvPr/>
        </p:nvSpPr>
        <p:spPr>
          <a:xfrm>
            <a:off x="149717" y="2785163"/>
            <a:ext cx="2761910" cy="41503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1700" b="1" noProof="1"/>
              <a:t>Ergebnis Early Stopping:</a:t>
            </a:r>
          </a:p>
        </p:txBody>
      </p:sp>
      <p:sp>
        <p:nvSpPr>
          <p:cNvPr id="15" name="Content Placeholder 8">
            <a:extLst>
              <a:ext uri="{FF2B5EF4-FFF2-40B4-BE49-F238E27FC236}">
                <a16:creationId xmlns:a16="http://schemas.microsoft.com/office/drawing/2014/main" id="{C91E4804-1EB4-B331-1018-C474C423D0E4}"/>
              </a:ext>
            </a:extLst>
          </p:cNvPr>
          <p:cNvSpPr txBox="1">
            <a:spLocks/>
          </p:cNvSpPr>
          <p:nvPr/>
        </p:nvSpPr>
        <p:spPr>
          <a:xfrm>
            <a:off x="6210708" y="4212744"/>
            <a:ext cx="3008705" cy="41503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en-US" sz="2000" b="1" noProof="1"/>
              <a:t>Ergebnis No early stopping:</a:t>
            </a:r>
          </a:p>
        </p:txBody>
      </p:sp>
      <p:pic>
        <p:nvPicPr>
          <p:cNvPr id="17" name="Grafik 16">
            <a:extLst>
              <a:ext uri="{FF2B5EF4-FFF2-40B4-BE49-F238E27FC236}">
                <a16:creationId xmlns:a16="http://schemas.microsoft.com/office/drawing/2014/main" id="{03023402-93DB-8D70-7401-29D08C8E3BE6}"/>
              </a:ext>
            </a:extLst>
          </p:cNvPr>
          <p:cNvPicPr>
            <a:picLocks noChangeAspect="1"/>
          </p:cNvPicPr>
          <p:nvPr/>
        </p:nvPicPr>
        <p:blipFill>
          <a:blip r:embed="rId4"/>
          <a:stretch>
            <a:fillRect/>
          </a:stretch>
        </p:blipFill>
        <p:spPr>
          <a:xfrm>
            <a:off x="5613559" y="2368893"/>
            <a:ext cx="5648375" cy="1616721"/>
          </a:xfrm>
          <a:prstGeom prst="rect">
            <a:avLst/>
          </a:prstGeom>
        </p:spPr>
      </p:pic>
      <p:pic>
        <p:nvPicPr>
          <p:cNvPr id="10" name="Grafik 9">
            <a:extLst>
              <a:ext uri="{FF2B5EF4-FFF2-40B4-BE49-F238E27FC236}">
                <a16:creationId xmlns:a16="http://schemas.microsoft.com/office/drawing/2014/main" id="{BD3FFEEF-342B-B00F-191C-30D76759FE79}"/>
              </a:ext>
            </a:extLst>
          </p:cNvPr>
          <p:cNvPicPr>
            <a:picLocks noChangeAspect="1"/>
          </p:cNvPicPr>
          <p:nvPr/>
        </p:nvPicPr>
        <p:blipFill>
          <a:blip r:embed="rId5"/>
          <a:stretch>
            <a:fillRect/>
          </a:stretch>
        </p:blipFill>
        <p:spPr>
          <a:xfrm>
            <a:off x="81188" y="3096862"/>
            <a:ext cx="5770616" cy="1985226"/>
          </a:xfrm>
          <a:prstGeom prst="rect">
            <a:avLst/>
          </a:prstGeom>
        </p:spPr>
      </p:pic>
      <p:sp>
        <p:nvSpPr>
          <p:cNvPr id="2" name="Inhaltsplatzhalter 4">
            <a:extLst>
              <a:ext uri="{FF2B5EF4-FFF2-40B4-BE49-F238E27FC236}">
                <a16:creationId xmlns:a16="http://schemas.microsoft.com/office/drawing/2014/main" id="{AC20FBF8-F960-DB9D-4B0E-65735DA91A12}"/>
              </a:ext>
            </a:extLst>
          </p:cNvPr>
          <p:cNvSpPr txBox="1">
            <a:spLocks/>
          </p:cNvSpPr>
          <p:nvPr/>
        </p:nvSpPr>
        <p:spPr>
          <a:xfrm>
            <a:off x="3629199" y="5899531"/>
            <a:ext cx="3152601" cy="75725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de-DE" sz="1600" b="1" dirty="0"/>
              <a:t>Ergebnis:</a:t>
            </a:r>
            <a:br>
              <a:rPr lang="de-DE" sz="1600" dirty="0"/>
            </a:br>
            <a:r>
              <a:rPr lang="en-US" noProof="1"/>
              <a:t>Accuracies: 90.44% Training, 88.50% Validation</a:t>
            </a:r>
          </a:p>
          <a:p>
            <a:pPr lvl="1"/>
            <a:endParaRPr lang="en-US" noProof="1"/>
          </a:p>
          <a:p>
            <a:endParaRPr lang="de-DE" dirty="0"/>
          </a:p>
        </p:txBody>
      </p:sp>
      <p:sp>
        <p:nvSpPr>
          <p:cNvPr id="3" name="Inhaltsplatzhalter 4">
            <a:extLst>
              <a:ext uri="{FF2B5EF4-FFF2-40B4-BE49-F238E27FC236}">
                <a16:creationId xmlns:a16="http://schemas.microsoft.com/office/drawing/2014/main" id="{26C0B778-C137-0EBA-3E83-0362BC325762}"/>
              </a:ext>
            </a:extLst>
          </p:cNvPr>
          <p:cNvSpPr txBox="1">
            <a:spLocks/>
          </p:cNvSpPr>
          <p:nvPr/>
        </p:nvSpPr>
        <p:spPr>
          <a:xfrm>
            <a:off x="0" y="5082088"/>
            <a:ext cx="3152601" cy="75725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Arial" panose="020B0604020202020204" pitchFamily="34" charset="0"/>
              <a:buNone/>
            </a:pPr>
            <a:r>
              <a:rPr lang="de-DE" sz="1600" b="1" dirty="0"/>
              <a:t>Ergebnis:</a:t>
            </a:r>
            <a:br>
              <a:rPr lang="de-DE" sz="1600" dirty="0"/>
            </a:br>
            <a:r>
              <a:rPr lang="en-US" noProof="1"/>
              <a:t>Accuracies: 87.44% Training, 86.82% Validation</a:t>
            </a:r>
          </a:p>
          <a:p>
            <a:pPr lvl="1"/>
            <a:endParaRPr lang="en-US" noProof="1"/>
          </a:p>
          <a:p>
            <a:endParaRPr lang="de-DE" dirty="0"/>
          </a:p>
        </p:txBody>
      </p:sp>
    </p:spTree>
    <p:extLst>
      <p:ext uri="{BB962C8B-B14F-4D97-AF65-F5344CB8AC3E}">
        <p14:creationId xmlns:p14="http://schemas.microsoft.com/office/powerpoint/2010/main" val="1597531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63E974-1DC8-A36B-9AC0-50BDD781FDAC}"/>
              </a:ext>
            </a:extLst>
          </p:cNvPr>
          <p:cNvSpPr>
            <a:spLocks noGrp="1"/>
          </p:cNvSpPr>
          <p:nvPr>
            <p:ph type="title"/>
          </p:nvPr>
        </p:nvSpPr>
        <p:spPr>
          <a:xfrm>
            <a:off x="6438122" y="964692"/>
            <a:ext cx="4793758" cy="1188720"/>
          </a:xfrm>
        </p:spPr>
        <p:txBody>
          <a:bodyPr vert="horz" lIns="182880" tIns="182880" rIns="182880" bIns="182880" rtlCol="0" anchor="ctr">
            <a:normAutofit/>
          </a:bodyPr>
          <a:lstStyle/>
          <a:p>
            <a:r>
              <a:rPr lang="en-US"/>
              <a:t>Convolutional Neural Networks</a:t>
            </a:r>
          </a:p>
        </p:txBody>
      </p:sp>
      <p:sp>
        <p:nvSpPr>
          <p:cNvPr id="15" name="Rectangle 14">
            <a:extLst>
              <a:ext uri="{FF2B5EF4-FFF2-40B4-BE49-F238E27FC236}">
                <a16:creationId xmlns:a16="http://schemas.microsoft.com/office/drawing/2014/main" id="{09A89921-1164-45C1-A0BD-D886ED81D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51D10BB-9AE8-4E9F-9216-28410D42E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nhaltsplatzhalter 5">
            <a:extLst>
              <a:ext uri="{FF2B5EF4-FFF2-40B4-BE49-F238E27FC236}">
                <a16:creationId xmlns:a16="http://schemas.microsoft.com/office/drawing/2014/main" id="{39D17907-EE10-267B-5F0D-49901FEFA5D8}"/>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467172" y="1661494"/>
            <a:ext cx="2880360" cy="995321"/>
          </a:xfrm>
          <a:prstGeom prst="rect">
            <a:avLst/>
          </a:prstGeom>
        </p:spPr>
      </p:pic>
      <p:sp>
        <p:nvSpPr>
          <p:cNvPr id="19" name="Rectangle 18">
            <a:extLst>
              <a:ext uri="{FF2B5EF4-FFF2-40B4-BE49-F238E27FC236}">
                <a16:creationId xmlns:a16="http://schemas.microsoft.com/office/drawing/2014/main" id="{EEA0A723-767F-431F-AD54-8BF0BBFDD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1731"/>
            <a:ext cx="2111317" cy="2065869"/>
          </a:xfrm>
          <a:prstGeom prst="rect">
            <a:avLst/>
          </a:prstGeom>
          <a:solidFill>
            <a:srgbClr val="FFFF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0D227EF-9CD8-446C-B588-658A93092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83" y="4157447"/>
            <a:ext cx="3206709" cy="2378820"/>
          </a:xfrm>
          <a:prstGeom prst="rect">
            <a:avLst/>
          </a:prstGeom>
          <a:solidFill>
            <a:schemeClr val="accent2">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6CBDC65-9EA1-469B-A825-5AF7F31A2B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2548467"/>
            <a:ext cx="2111317" cy="28726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nhaltsplatzhalter 7">
            <a:extLst>
              <a:ext uri="{FF2B5EF4-FFF2-40B4-BE49-F238E27FC236}">
                <a16:creationId xmlns:a16="http://schemas.microsoft.com/office/drawing/2014/main" id="{2A853C35-1961-63F3-195B-01A429764093}"/>
              </a:ext>
            </a:extLst>
          </p:cNvPr>
          <p:cNvPicPr>
            <a:picLocks noChangeAspect="1"/>
          </p:cNvPicPr>
          <p:nvPr/>
        </p:nvPicPr>
        <p:blipFill>
          <a:blip r:embed="rId4"/>
          <a:stretch>
            <a:fillRect/>
          </a:stretch>
        </p:blipFill>
        <p:spPr>
          <a:xfrm>
            <a:off x="4005034" y="2713760"/>
            <a:ext cx="1429892" cy="2542032"/>
          </a:xfrm>
          <a:prstGeom prst="rect">
            <a:avLst/>
          </a:prstGeom>
        </p:spPr>
      </p:pic>
      <p:sp>
        <p:nvSpPr>
          <p:cNvPr id="12" name="Content Placeholder 11">
            <a:extLst>
              <a:ext uri="{FF2B5EF4-FFF2-40B4-BE49-F238E27FC236}">
                <a16:creationId xmlns:a16="http://schemas.microsoft.com/office/drawing/2014/main" id="{C8862662-27B3-8468-4364-E3F19DCCADE6}"/>
              </a:ext>
            </a:extLst>
          </p:cNvPr>
          <p:cNvSpPr>
            <a:spLocks noGrp="1"/>
          </p:cNvSpPr>
          <p:nvPr>
            <p:ph sz="half" idx="1"/>
          </p:nvPr>
        </p:nvSpPr>
        <p:spPr>
          <a:xfrm>
            <a:off x="6438122" y="2475145"/>
            <a:ext cx="4793757" cy="3409259"/>
          </a:xfrm>
        </p:spPr>
        <p:txBody>
          <a:bodyPr vert="horz" lIns="91440" tIns="45720" rIns="91440" bIns="45720" rtlCol="0">
            <a:normAutofit fontScale="92500" lnSpcReduction="20000"/>
          </a:bodyPr>
          <a:lstStyle/>
          <a:p>
            <a:r>
              <a:rPr lang="en-US" dirty="0"/>
              <a:t>Start der Convolution </a:t>
            </a:r>
            <a:r>
              <a:rPr lang="en-US" dirty="0" err="1"/>
              <a:t>Netze</a:t>
            </a:r>
            <a:r>
              <a:rPr lang="en-US" dirty="0"/>
              <a:t> </a:t>
            </a:r>
            <a:r>
              <a:rPr lang="en-US" dirty="0" err="1"/>
              <a:t>bereits</a:t>
            </a:r>
            <a:r>
              <a:rPr lang="en-US" dirty="0"/>
              <a:t> </a:t>
            </a:r>
            <a:r>
              <a:rPr lang="en-US" dirty="0" err="1"/>
              <a:t>mit</a:t>
            </a:r>
            <a:r>
              <a:rPr lang="en-US" dirty="0"/>
              <a:t> dem </a:t>
            </a:r>
            <a:r>
              <a:rPr lang="en-US" dirty="0" err="1"/>
              <a:t>Datensatz</a:t>
            </a:r>
            <a:r>
              <a:rPr lang="en-US" dirty="0"/>
              <a:t> in </a:t>
            </a:r>
            <a:r>
              <a:rPr lang="en-US" dirty="0" err="1"/>
              <a:t>Farbe</a:t>
            </a:r>
            <a:r>
              <a:rPr lang="en-US" dirty="0"/>
              <a:t>, </a:t>
            </a:r>
            <a:r>
              <a:rPr lang="en-US" dirty="0" err="1"/>
              <a:t>dadurch</a:t>
            </a:r>
            <a:r>
              <a:rPr lang="en-US" dirty="0"/>
              <a:t> 3x </a:t>
            </a:r>
            <a:r>
              <a:rPr lang="en-US" dirty="0" err="1"/>
              <a:t>mehr</a:t>
            </a:r>
            <a:r>
              <a:rPr lang="en-US" dirty="0"/>
              <a:t> </a:t>
            </a:r>
            <a:r>
              <a:rPr lang="en-US" dirty="0" err="1"/>
              <a:t>lernbare</a:t>
            </a:r>
            <a:r>
              <a:rPr lang="en-US" dirty="0"/>
              <a:t> Parameter </a:t>
            </a:r>
            <a:r>
              <a:rPr lang="en-US" dirty="0" err="1"/>
              <a:t>zur</a:t>
            </a:r>
            <a:r>
              <a:rPr lang="en-US" dirty="0"/>
              <a:t> </a:t>
            </a:r>
            <a:r>
              <a:rPr lang="en-US" dirty="0" err="1"/>
              <a:t>Verfügung</a:t>
            </a:r>
            <a:endParaRPr lang="en-US" dirty="0"/>
          </a:p>
          <a:p>
            <a:r>
              <a:rPr lang="en-US" dirty="0" err="1"/>
              <a:t>Initiales</a:t>
            </a:r>
            <a:r>
              <a:rPr lang="en-US" dirty="0"/>
              <a:t> </a:t>
            </a:r>
            <a:r>
              <a:rPr lang="en-US" dirty="0" err="1"/>
              <a:t>Netz</a:t>
            </a:r>
            <a:r>
              <a:rPr lang="en-US" dirty="0"/>
              <a:t> </a:t>
            </a:r>
            <a:r>
              <a:rPr lang="en-US" dirty="0" err="1"/>
              <a:t>mit</a:t>
            </a:r>
            <a:r>
              <a:rPr lang="en-US" dirty="0"/>
              <a:t> </a:t>
            </a:r>
            <a:r>
              <a:rPr lang="en-US" dirty="0" err="1"/>
              <a:t>einer</a:t>
            </a:r>
            <a:r>
              <a:rPr lang="en-US" dirty="0"/>
              <a:t> Conv2D Layer, </a:t>
            </a:r>
            <a:r>
              <a:rPr lang="en-US" dirty="0" err="1"/>
              <a:t>einer</a:t>
            </a:r>
            <a:r>
              <a:rPr lang="en-US" dirty="0"/>
              <a:t> MaxPooling2D Layer, </a:t>
            </a:r>
            <a:r>
              <a:rPr lang="en-US" dirty="0" err="1"/>
              <a:t>einer</a:t>
            </a:r>
            <a:r>
              <a:rPr lang="en-US" dirty="0"/>
              <a:t> Flatten- und </a:t>
            </a:r>
            <a:r>
              <a:rPr lang="en-US" dirty="0" err="1"/>
              <a:t>einer</a:t>
            </a:r>
            <a:r>
              <a:rPr lang="en-US" dirty="0"/>
              <a:t> Dense-Layer</a:t>
            </a:r>
          </a:p>
          <a:p>
            <a:r>
              <a:rPr lang="en-US" dirty="0"/>
              <a:t>Convolution </a:t>
            </a:r>
            <a:r>
              <a:rPr lang="en-US" dirty="0" err="1"/>
              <a:t>mit</a:t>
            </a:r>
            <a:r>
              <a:rPr lang="en-US" dirty="0"/>
              <a:t> 32 </a:t>
            </a:r>
            <a:r>
              <a:rPr lang="en-US" dirty="0" err="1"/>
              <a:t>Filtern</a:t>
            </a:r>
            <a:r>
              <a:rPr lang="en-US" dirty="0"/>
              <a:t> der </a:t>
            </a:r>
            <a:r>
              <a:rPr lang="en-US" dirty="0" err="1"/>
              <a:t>Größe</a:t>
            </a:r>
            <a:r>
              <a:rPr lang="en-US" dirty="0"/>
              <a:t> 3x3</a:t>
            </a:r>
          </a:p>
          <a:p>
            <a:r>
              <a:rPr lang="en-US" dirty="0" err="1"/>
              <a:t>MaxPooling</a:t>
            </a:r>
            <a:r>
              <a:rPr lang="en-US" dirty="0"/>
              <a:t> der </a:t>
            </a:r>
            <a:r>
              <a:rPr lang="en-US" dirty="0" err="1"/>
              <a:t>Größe</a:t>
            </a:r>
            <a:r>
              <a:rPr lang="en-US" dirty="0"/>
              <a:t> 2x2</a:t>
            </a:r>
          </a:p>
          <a:p>
            <a:r>
              <a:rPr lang="en-US" dirty="0"/>
              <a:t>Zu </a:t>
            </a:r>
            <a:r>
              <a:rPr lang="en-US" dirty="0" err="1"/>
              <a:t>Anfang</a:t>
            </a:r>
            <a:r>
              <a:rPr lang="en-US" dirty="0"/>
              <a:t> </a:t>
            </a:r>
            <a:r>
              <a:rPr lang="en-US" dirty="0" err="1"/>
              <a:t>gute</a:t>
            </a:r>
            <a:r>
              <a:rPr lang="en-US" dirty="0"/>
              <a:t> Performance </a:t>
            </a:r>
            <a:r>
              <a:rPr lang="en-US" dirty="0" err="1"/>
              <a:t>jedoch</a:t>
            </a:r>
            <a:r>
              <a:rPr lang="en-US" dirty="0"/>
              <a:t> </a:t>
            </a:r>
            <a:r>
              <a:rPr lang="en-US" dirty="0" err="1"/>
              <a:t>nach</a:t>
            </a:r>
            <a:r>
              <a:rPr lang="en-US" dirty="0"/>
              <a:t> </a:t>
            </a:r>
            <a:r>
              <a:rPr lang="en-US" dirty="0" err="1"/>
              <a:t>kurzer</a:t>
            </a:r>
            <a:r>
              <a:rPr lang="en-US" dirty="0"/>
              <a:t> Zeit </a:t>
            </a:r>
            <a:r>
              <a:rPr lang="en-US" dirty="0" err="1"/>
              <a:t>starkes</a:t>
            </a:r>
            <a:r>
              <a:rPr lang="en-US" dirty="0"/>
              <a:t> Overfitting</a:t>
            </a:r>
          </a:p>
          <a:p>
            <a:r>
              <a:rPr lang="en-US" dirty="0">
                <a:sym typeface="Wingdings" pitchFamily="2" charset="2"/>
              </a:rPr>
              <a:t> </a:t>
            </a:r>
            <a:r>
              <a:rPr lang="en-US" dirty="0" err="1">
                <a:sym typeface="Wingdings" pitchFamily="2" charset="2"/>
              </a:rPr>
              <a:t>Notwendigkeit</a:t>
            </a:r>
            <a:r>
              <a:rPr lang="en-US" dirty="0">
                <a:sym typeface="Wingdings" pitchFamily="2" charset="2"/>
              </a:rPr>
              <a:t> das </a:t>
            </a:r>
            <a:r>
              <a:rPr lang="en-US" dirty="0" err="1">
                <a:sym typeface="Wingdings" pitchFamily="2" charset="2"/>
              </a:rPr>
              <a:t>Netz</a:t>
            </a:r>
            <a:r>
              <a:rPr lang="en-US" dirty="0">
                <a:sym typeface="Wingdings" pitchFamily="2" charset="2"/>
              </a:rPr>
              <a:t> </a:t>
            </a:r>
            <a:r>
              <a:rPr lang="en-US" dirty="0" err="1">
                <a:sym typeface="Wingdings" pitchFamily="2" charset="2"/>
              </a:rPr>
              <a:t>zu</a:t>
            </a:r>
            <a:r>
              <a:rPr lang="en-US" dirty="0">
                <a:sym typeface="Wingdings" pitchFamily="2" charset="2"/>
              </a:rPr>
              <a:t> </a:t>
            </a:r>
            <a:r>
              <a:rPr lang="en-US" dirty="0" err="1">
                <a:sym typeface="Wingdings" pitchFamily="2" charset="2"/>
              </a:rPr>
              <a:t>vergrößern</a:t>
            </a:r>
            <a:r>
              <a:rPr lang="en-US" dirty="0">
                <a:sym typeface="Wingdings" pitchFamily="2" charset="2"/>
              </a:rPr>
              <a:t> und </a:t>
            </a:r>
            <a:r>
              <a:rPr lang="en-US" dirty="0" err="1">
                <a:sym typeface="Wingdings" pitchFamily="2" charset="2"/>
              </a:rPr>
              <a:t>Regularisierung</a:t>
            </a:r>
            <a:r>
              <a:rPr lang="en-US" dirty="0">
                <a:sym typeface="Wingdings" pitchFamily="2" charset="2"/>
              </a:rPr>
              <a:t> </a:t>
            </a:r>
            <a:r>
              <a:rPr lang="en-US" dirty="0" err="1">
                <a:sym typeface="Wingdings" pitchFamily="2" charset="2"/>
              </a:rPr>
              <a:t>einzubauen</a:t>
            </a:r>
            <a:endParaRPr lang="en-US" dirty="0"/>
          </a:p>
        </p:txBody>
      </p:sp>
    </p:spTree>
    <p:extLst>
      <p:ext uri="{BB962C8B-B14F-4D97-AF65-F5344CB8AC3E}">
        <p14:creationId xmlns:p14="http://schemas.microsoft.com/office/powerpoint/2010/main" val="3334195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5F3E43C-3B42-CA29-D6FE-B28E874FE1CE}"/>
              </a:ext>
            </a:extLst>
          </p:cNvPr>
          <p:cNvSpPr>
            <a:spLocks noGrp="1"/>
          </p:cNvSpPr>
          <p:nvPr>
            <p:ph type="title"/>
          </p:nvPr>
        </p:nvSpPr>
        <p:spPr/>
        <p:txBody>
          <a:bodyPr/>
          <a:lstStyle/>
          <a:p>
            <a:r>
              <a:rPr lang="de-DE" dirty="0"/>
              <a:t>CNN: Iteration 2</a:t>
            </a:r>
          </a:p>
        </p:txBody>
      </p:sp>
      <p:sp>
        <p:nvSpPr>
          <p:cNvPr id="3" name="Inhaltsplatzhalter 2">
            <a:extLst>
              <a:ext uri="{FF2B5EF4-FFF2-40B4-BE49-F238E27FC236}">
                <a16:creationId xmlns:a16="http://schemas.microsoft.com/office/drawing/2014/main" id="{BD1B8068-73AC-1A82-5462-83A96070BEE7}"/>
              </a:ext>
            </a:extLst>
          </p:cNvPr>
          <p:cNvSpPr>
            <a:spLocks noGrp="1"/>
          </p:cNvSpPr>
          <p:nvPr>
            <p:ph sz="half" idx="1"/>
          </p:nvPr>
        </p:nvSpPr>
        <p:spPr/>
        <p:txBody>
          <a:bodyPr/>
          <a:lstStyle/>
          <a:p>
            <a:r>
              <a:rPr lang="de-DE" dirty="0"/>
              <a:t>Im zweiten Anlauf wurde das CNN um eine </a:t>
            </a:r>
            <a:r>
              <a:rPr lang="de-DE" dirty="0" err="1"/>
              <a:t>Dense</a:t>
            </a:r>
            <a:r>
              <a:rPr lang="de-DE" dirty="0"/>
              <a:t>-Schicht erweitert und die Anzahl der Neuronen in den </a:t>
            </a:r>
            <a:r>
              <a:rPr lang="de-DE" dirty="0" err="1"/>
              <a:t>Dense</a:t>
            </a:r>
            <a:r>
              <a:rPr lang="de-DE" dirty="0"/>
              <a:t>-Schichten erhöht</a:t>
            </a:r>
          </a:p>
          <a:p>
            <a:r>
              <a:rPr lang="de-DE" dirty="0"/>
              <a:t>Zur Regularisierung wurde Dropout vor den </a:t>
            </a:r>
            <a:r>
              <a:rPr lang="de-DE" dirty="0" err="1"/>
              <a:t>Dense</a:t>
            </a:r>
            <a:r>
              <a:rPr lang="de-DE" dirty="0"/>
              <a:t>-Schichten eingesetzt</a:t>
            </a:r>
          </a:p>
          <a:p>
            <a:r>
              <a:rPr lang="de-DE" dirty="0"/>
              <a:t>Dadurch konnte die Tendenz zum </a:t>
            </a:r>
            <a:r>
              <a:rPr lang="de-DE" dirty="0" err="1"/>
              <a:t>Overfitting</a:t>
            </a:r>
            <a:r>
              <a:rPr lang="de-DE" dirty="0"/>
              <a:t> bereits gedämpft, aber nicht verhindert werden</a:t>
            </a:r>
          </a:p>
          <a:p>
            <a:endParaRPr lang="de-DE" dirty="0"/>
          </a:p>
        </p:txBody>
      </p:sp>
      <p:pic>
        <p:nvPicPr>
          <p:cNvPr id="6" name="Inhaltsplatzhalter 5">
            <a:extLst>
              <a:ext uri="{FF2B5EF4-FFF2-40B4-BE49-F238E27FC236}">
                <a16:creationId xmlns:a16="http://schemas.microsoft.com/office/drawing/2014/main" id="{DEBC2B5E-A606-9A96-4E49-105C2C0B1338}"/>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338888" y="3453321"/>
            <a:ext cx="4270375" cy="1472183"/>
          </a:xfrm>
        </p:spPr>
      </p:pic>
    </p:spTree>
    <p:extLst>
      <p:ext uri="{BB962C8B-B14F-4D97-AF65-F5344CB8AC3E}">
        <p14:creationId xmlns:p14="http://schemas.microsoft.com/office/powerpoint/2010/main" val="4131226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544653"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233E20B2-3C2A-428D-8E90-4E9BCA6028CB}"/>
              </a:ext>
            </a:extLst>
          </p:cNvPr>
          <p:cNvSpPr>
            <a:spLocks noGrp="1"/>
          </p:cNvSpPr>
          <p:nvPr>
            <p:ph type="title"/>
          </p:nvPr>
        </p:nvSpPr>
        <p:spPr>
          <a:xfrm>
            <a:off x="643466" y="643467"/>
            <a:ext cx="6242719" cy="1728044"/>
          </a:xfrm>
          <a:noFill/>
          <a:ln>
            <a:solidFill>
              <a:schemeClr val="bg1"/>
            </a:solidFill>
          </a:ln>
        </p:spPr>
        <p:txBody>
          <a:bodyPr vert="horz" wrap="square" lIns="182880" tIns="182880" rIns="182880" bIns="182880" rtlCol="0" anchor="ctr">
            <a:normAutofit/>
          </a:bodyPr>
          <a:lstStyle/>
          <a:p>
            <a:r>
              <a:rPr lang="en-US">
                <a:solidFill>
                  <a:schemeClr val="bg1"/>
                </a:solidFill>
              </a:rPr>
              <a:t>CNN: Iteration 3</a:t>
            </a:r>
          </a:p>
        </p:txBody>
      </p:sp>
      <p:sp>
        <p:nvSpPr>
          <p:cNvPr id="3" name="Inhaltsplatzhalter 2">
            <a:extLst>
              <a:ext uri="{FF2B5EF4-FFF2-40B4-BE49-F238E27FC236}">
                <a16:creationId xmlns:a16="http://schemas.microsoft.com/office/drawing/2014/main" id="{39440521-FA3D-158A-0641-7D30390ABCC4}"/>
              </a:ext>
            </a:extLst>
          </p:cNvPr>
          <p:cNvSpPr>
            <a:spLocks noGrp="1"/>
          </p:cNvSpPr>
          <p:nvPr>
            <p:ph sz="half" idx="1"/>
          </p:nvPr>
        </p:nvSpPr>
        <p:spPr>
          <a:xfrm>
            <a:off x="643467" y="2638044"/>
            <a:ext cx="6242715" cy="3415622"/>
          </a:xfrm>
        </p:spPr>
        <p:txBody>
          <a:bodyPr vert="horz" lIns="91440" tIns="45720" rIns="91440" bIns="45720" rtlCol="0">
            <a:normAutofit/>
          </a:bodyPr>
          <a:lstStyle/>
          <a:p>
            <a:pPr>
              <a:lnSpc>
                <a:spcPct val="90000"/>
              </a:lnSpc>
            </a:pPr>
            <a:r>
              <a:rPr lang="en-US" sz="1700" dirty="0" err="1">
                <a:solidFill>
                  <a:schemeClr val="bg1"/>
                </a:solidFill>
              </a:rPr>
              <a:t>Zur</a:t>
            </a:r>
            <a:r>
              <a:rPr lang="en-US" sz="1700" dirty="0">
                <a:solidFill>
                  <a:schemeClr val="bg1"/>
                </a:solidFill>
              </a:rPr>
              <a:t> </a:t>
            </a:r>
            <a:r>
              <a:rPr lang="en-US" sz="1700" dirty="0" err="1">
                <a:solidFill>
                  <a:schemeClr val="bg1"/>
                </a:solidFill>
              </a:rPr>
              <a:t>weiteren</a:t>
            </a:r>
            <a:r>
              <a:rPr lang="en-US" sz="1700" dirty="0">
                <a:solidFill>
                  <a:schemeClr val="bg1"/>
                </a:solidFill>
              </a:rPr>
              <a:t> </a:t>
            </a:r>
            <a:r>
              <a:rPr lang="en-US" sz="1700" dirty="0" err="1">
                <a:solidFill>
                  <a:schemeClr val="bg1"/>
                </a:solidFill>
              </a:rPr>
              <a:t>Verbesserung</a:t>
            </a:r>
            <a:r>
              <a:rPr lang="en-US" sz="1700" dirty="0">
                <a:solidFill>
                  <a:schemeClr val="bg1"/>
                </a:solidFill>
              </a:rPr>
              <a:t> des CNN </a:t>
            </a:r>
            <a:r>
              <a:rPr lang="en-US" sz="1700" dirty="0" err="1">
                <a:solidFill>
                  <a:schemeClr val="bg1"/>
                </a:solidFill>
              </a:rPr>
              <a:t>wurden</a:t>
            </a:r>
            <a:r>
              <a:rPr lang="en-US" sz="1700" dirty="0">
                <a:solidFill>
                  <a:schemeClr val="bg1"/>
                </a:solidFill>
              </a:rPr>
              <a:t> </a:t>
            </a:r>
            <a:r>
              <a:rPr lang="en-US" sz="1700" dirty="0" err="1">
                <a:solidFill>
                  <a:schemeClr val="bg1"/>
                </a:solidFill>
              </a:rPr>
              <a:t>mehrere</a:t>
            </a:r>
            <a:r>
              <a:rPr lang="en-US" sz="1700" dirty="0">
                <a:solidFill>
                  <a:schemeClr val="bg1"/>
                </a:solidFill>
              </a:rPr>
              <a:t> Convolution- und </a:t>
            </a:r>
            <a:r>
              <a:rPr lang="en-US" sz="1700" dirty="0" err="1">
                <a:solidFill>
                  <a:schemeClr val="bg1"/>
                </a:solidFill>
              </a:rPr>
              <a:t>MaxPooling</a:t>
            </a:r>
            <a:r>
              <a:rPr lang="en-US" sz="1700" dirty="0">
                <a:solidFill>
                  <a:schemeClr val="bg1"/>
                </a:solidFill>
              </a:rPr>
              <a:t>-Layer </a:t>
            </a:r>
            <a:r>
              <a:rPr lang="en-US" sz="1700" dirty="0" err="1">
                <a:solidFill>
                  <a:schemeClr val="bg1"/>
                </a:solidFill>
              </a:rPr>
              <a:t>hinzugefügt</a:t>
            </a:r>
            <a:endParaRPr lang="en-US" sz="1700" dirty="0">
              <a:solidFill>
                <a:schemeClr val="bg1"/>
              </a:solidFill>
            </a:endParaRPr>
          </a:p>
          <a:p>
            <a:pPr>
              <a:lnSpc>
                <a:spcPct val="90000"/>
              </a:lnSpc>
            </a:pPr>
            <a:r>
              <a:rPr lang="en-US" sz="1700" dirty="0" err="1">
                <a:solidFill>
                  <a:schemeClr val="bg1"/>
                </a:solidFill>
              </a:rPr>
              <a:t>Dadurch</a:t>
            </a:r>
            <a:r>
              <a:rPr lang="en-US" sz="1700" dirty="0">
                <a:solidFill>
                  <a:schemeClr val="bg1"/>
                </a:solidFill>
              </a:rPr>
              <a:t> </a:t>
            </a:r>
            <a:r>
              <a:rPr lang="en-US" sz="1700" dirty="0" err="1">
                <a:solidFill>
                  <a:schemeClr val="bg1"/>
                </a:solidFill>
              </a:rPr>
              <a:t>konnten</a:t>
            </a:r>
            <a:r>
              <a:rPr lang="en-US" sz="1700" dirty="0">
                <a:solidFill>
                  <a:schemeClr val="bg1"/>
                </a:solidFill>
              </a:rPr>
              <a:t> die Inputs in die Dense-</a:t>
            </a:r>
            <a:r>
              <a:rPr lang="en-US" sz="1700" dirty="0" err="1">
                <a:solidFill>
                  <a:schemeClr val="bg1"/>
                </a:solidFill>
              </a:rPr>
              <a:t>Schichten</a:t>
            </a:r>
            <a:r>
              <a:rPr lang="en-US" sz="1700" dirty="0">
                <a:solidFill>
                  <a:schemeClr val="bg1"/>
                </a:solidFill>
              </a:rPr>
              <a:t> </a:t>
            </a:r>
            <a:r>
              <a:rPr lang="en-US" sz="1700" dirty="0" err="1">
                <a:solidFill>
                  <a:schemeClr val="bg1"/>
                </a:solidFill>
              </a:rPr>
              <a:t>weiter</a:t>
            </a:r>
            <a:r>
              <a:rPr lang="en-US" sz="1700" dirty="0">
                <a:solidFill>
                  <a:schemeClr val="bg1"/>
                </a:solidFill>
              </a:rPr>
              <a:t> </a:t>
            </a:r>
            <a:r>
              <a:rPr lang="en-US" sz="1700" dirty="0" err="1">
                <a:solidFill>
                  <a:schemeClr val="bg1"/>
                </a:solidFill>
              </a:rPr>
              <a:t>komprimiert</a:t>
            </a:r>
            <a:r>
              <a:rPr lang="en-US" sz="1700" dirty="0">
                <a:solidFill>
                  <a:schemeClr val="bg1"/>
                </a:solidFill>
              </a:rPr>
              <a:t> </a:t>
            </a:r>
            <a:r>
              <a:rPr lang="en-US" sz="1700" dirty="0" err="1">
                <a:solidFill>
                  <a:schemeClr val="bg1"/>
                </a:solidFill>
              </a:rPr>
              <a:t>werden</a:t>
            </a:r>
            <a:endParaRPr lang="en-US" sz="1700" dirty="0">
              <a:solidFill>
                <a:schemeClr val="bg1"/>
              </a:solidFill>
            </a:endParaRPr>
          </a:p>
          <a:p>
            <a:pPr>
              <a:lnSpc>
                <a:spcPct val="90000"/>
              </a:lnSpc>
            </a:pPr>
            <a:r>
              <a:rPr lang="en-US" sz="1700" dirty="0">
                <a:solidFill>
                  <a:schemeClr val="bg1"/>
                </a:solidFill>
              </a:rPr>
              <a:t>Die Dense-</a:t>
            </a:r>
            <a:r>
              <a:rPr lang="en-US" sz="1700" dirty="0" err="1">
                <a:solidFill>
                  <a:schemeClr val="bg1"/>
                </a:solidFill>
              </a:rPr>
              <a:t>Schichten</a:t>
            </a:r>
            <a:r>
              <a:rPr lang="en-US" sz="1700" dirty="0">
                <a:solidFill>
                  <a:schemeClr val="bg1"/>
                </a:solidFill>
              </a:rPr>
              <a:t> </a:t>
            </a:r>
            <a:r>
              <a:rPr lang="en-US" sz="1700" dirty="0" err="1">
                <a:solidFill>
                  <a:schemeClr val="bg1"/>
                </a:solidFill>
              </a:rPr>
              <a:t>wurden</a:t>
            </a:r>
            <a:r>
              <a:rPr lang="en-US" sz="1700" dirty="0">
                <a:solidFill>
                  <a:schemeClr val="bg1"/>
                </a:solidFill>
              </a:rPr>
              <a:t> </a:t>
            </a:r>
            <a:r>
              <a:rPr lang="en-US" sz="1700" dirty="0" err="1">
                <a:solidFill>
                  <a:schemeClr val="bg1"/>
                </a:solidFill>
              </a:rPr>
              <a:t>ebenfalls</a:t>
            </a:r>
            <a:r>
              <a:rPr lang="en-US" sz="1700" dirty="0">
                <a:solidFill>
                  <a:schemeClr val="bg1"/>
                </a:solidFill>
              </a:rPr>
              <a:t> </a:t>
            </a:r>
            <a:r>
              <a:rPr lang="en-US" sz="1700" dirty="0" err="1">
                <a:solidFill>
                  <a:schemeClr val="bg1"/>
                </a:solidFill>
              </a:rPr>
              <a:t>erweitert</a:t>
            </a:r>
            <a:r>
              <a:rPr lang="en-US" sz="1700" dirty="0">
                <a:solidFill>
                  <a:schemeClr val="bg1"/>
                </a:solidFill>
              </a:rPr>
              <a:t> und </a:t>
            </a:r>
            <a:r>
              <a:rPr lang="en-US" sz="1700" dirty="0" err="1">
                <a:solidFill>
                  <a:schemeClr val="bg1"/>
                </a:solidFill>
              </a:rPr>
              <a:t>enthalten</a:t>
            </a:r>
            <a:r>
              <a:rPr lang="en-US" sz="1700" dirty="0">
                <a:solidFill>
                  <a:schemeClr val="bg1"/>
                </a:solidFill>
              </a:rPr>
              <a:t> nun 512, 256, 128 und </a:t>
            </a:r>
            <a:r>
              <a:rPr lang="en-US" sz="1700" dirty="0" err="1">
                <a:solidFill>
                  <a:schemeClr val="bg1"/>
                </a:solidFill>
              </a:rPr>
              <a:t>wieder</a:t>
            </a:r>
            <a:r>
              <a:rPr lang="en-US" sz="1700" dirty="0">
                <a:solidFill>
                  <a:schemeClr val="bg1"/>
                </a:solidFill>
              </a:rPr>
              <a:t> 256 </a:t>
            </a:r>
            <a:r>
              <a:rPr lang="en-US" sz="1700" dirty="0" err="1">
                <a:solidFill>
                  <a:schemeClr val="bg1"/>
                </a:solidFill>
              </a:rPr>
              <a:t>Neuronen</a:t>
            </a:r>
            <a:endParaRPr lang="en-US" sz="1700" dirty="0">
              <a:solidFill>
                <a:schemeClr val="bg1"/>
              </a:solidFill>
            </a:endParaRPr>
          </a:p>
          <a:p>
            <a:pPr>
              <a:lnSpc>
                <a:spcPct val="90000"/>
              </a:lnSpc>
            </a:pPr>
            <a:r>
              <a:rPr lang="en-US" sz="1700" dirty="0">
                <a:solidFill>
                  <a:schemeClr val="bg1"/>
                </a:solidFill>
              </a:rPr>
              <a:t>Die Idee hinter </a:t>
            </a:r>
            <a:r>
              <a:rPr lang="en-US" sz="1700" dirty="0" err="1">
                <a:solidFill>
                  <a:schemeClr val="bg1"/>
                </a:solidFill>
              </a:rPr>
              <a:t>dieser</a:t>
            </a:r>
            <a:r>
              <a:rPr lang="en-US" sz="1700" dirty="0">
                <a:solidFill>
                  <a:schemeClr val="bg1"/>
                </a:solidFill>
              </a:rPr>
              <a:t> </a:t>
            </a:r>
            <a:r>
              <a:rPr lang="en-US" sz="1700" dirty="0" err="1">
                <a:solidFill>
                  <a:schemeClr val="bg1"/>
                </a:solidFill>
              </a:rPr>
              <a:t>Topologie</a:t>
            </a:r>
            <a:r>
              <a:rPr lang="en-US" sz="1700" dirty="0">
                <a:solidFill>
                  <a:schemeClr val="bg1"/>
                </a:solidFill>
              </a:rPr>
              <a:t> </a:t>
            </a:r>
            <a:r>
              <a:rPr lang="en-US" sz="1700" dirty="0" err="1">
                <a:solidFill>
                  <a:schemeClr val="bg1"/>
                </a:solidFill>
              </a:rPr>
              <a:t>ist</a:t>
            </a:r>
            <a:r>
              <a:rPr lang="en-US" sz="1700" dirty="0">
                <a:solidFill>
                  <a:schemeClr val="bg1"/>
                </a:solidFill>
              </a:rPr>
              <a:t>, </a:t>
            </a:r>
            <a:r>
              <a:rPr lang="en-US" sz="1700" dirty="0" err="1">
                <a:solidFill>
                  <a:schemeClr val="bg1"/>
                </a:solidFill>
              </a:rPr>
              <a:t>dass</a:t>
            </a:r>
            <a:r>
              <a:rPr lang="en-US" sz="1700" dirty="0">
                <a:solidFill>
                  <a:schemeClr val="bg1"/>
                </a:solidFill>
              </a:rPr>
              <a:t> </a:t>
            </a:r>
            <a:r>
              <a:rPr lang="en-US" sz="1700" dirty="0" err="1">
                <a:solidFill>
                  <a:schemeClr val="bg1"/>
                </a:solidFill>
              </a:rPr>
              <a:t>tiefere</a:t>
            </a:r>
            <a:r>
              <a:rPr lang="en-US" sz="1700" dirty="0">
                <a:solidFill>
                  <a:schemeClr val="bg1"/>
                </a:solidFill>
              </a:rPr>
              <a:t> </a:t>
            </a:r>
            <a:r>
              <a:rPr lang="en-US" sz="1700" dirty="0" err="1">
                <a:solidFill>
                  <a:schemeClr val="bg1"/>
                </a:solidFill>
              </a:rPr>
              <a:t>Schichten</a:t>
            </a:r>
            <a:r>
              <a:rPr lang="en-US" sz="1700" dirty="0">
                <a:solidFill>
                  <a:schemeClr val="bg1"/>
                </a:solidFill>
              </a:rPr>
              <a:t> </a:t>
            </a:r>
            <a:r>
              <a:rPr lang="en-US" sz="1700" dirty="0" err="1">
                <a:solidFill>
                  <a:schemeClr val="bg1"/>
                </a:solidFill>
              </a:rPr>
              <a:t>immer</a:t>
            </a:r>
            <a:r>
              <a:rPr lang="en-US" sz="1700" dirty="0">
                <a:solidFill>
                  <a:schemeClr val="bg1"/>
                </a:solidFill>
              </a:rPr>
              <a:t> </a:t>
            </a:r>
            <a:r>
              <a:rPr lang="en-US" sz="1700" dirty="0" err="1">
                <a:solidFill>
                  <a:schemeClr val="bg1"/>
                </a:solidFill>
              </a:rPr>
              <a:t>spezifischere</a:t>
            </a:r>
            <a:r>
              <a:rPr lang="en-US" sz="1700" dirty="0">
                <a:solidFill>
                  <a:schemeClr val="bg1"/>
                </a:solidFill>
              </a:rPr>
              <a:t> Features der </a:t>
            </a:r>
            <a:r>
              <a:rPr lang="en-US" sz="1700" dirty="0" err="1">
                <a:solidFill>
                  <a:schemeClr val="bg1"/>
                </a:solidFill>
              </a:rPr>
              <a:t>Daten</a:t>
            </a:r>
            <a:r>
              <a:rPr lang="en-US" sz="1700" dirty="0">
                <a:solidFill>
                  <a:schemeClr val="bg1"/>
                </a:solidFill>
              </a:rPr>
              <a:t> </a:t>
            </a:r>
            <a:r>
              <a:rPr lang="en-US" sz="1700" dirty="0" err="1">
                <a:solidFill>
                  <a:schemeClr val="bg1"/>
                </a:solidFill>
              </a:rPr>
              <a:t>lernen</a:t>
            </a:r>
            <a:r>
              <a:rPr lang="en-US" sz="1700" dirty="0">
                <a:solidFill>
                  <a:schemeClr val="bg1"/>
                </a:solidFill>
              </a:rPr>
              <a:t>, die </a:t>
            </a:r>
            <a:r>
              <a:rPr lang="en-US" sz="1700" dirty="0" err="1">
                <a:solidFill>
                  <a:schemeClr val="bg1"/>
                </a:solidFill>
              </a:rPr>
              <a:t>im</a:t>
            </a:r>
            <a:r>
              <a:rPr lang="en-US" sz="1700" dirty="0">
                <a:solidFill>
                  <a:schemeClr val="bg1"/>
                </a:solidFill>
              </a:rPr>
              <a:t> </a:t>
            </a:r>
            <a:r>
              <a:rPr lang="en-US" sz="1700" dirty="0" err="1">
                <a:solidFill>
                  <a:schemeClr val="bg1"/>
                </a:solidFill>
              </a:rPr>
              <a:t>letzten</a:t>
            </a:r>
            <a:r>
              <a:rPr lang="en-US" sz="1700" dirty="0">
                <a:solidFill>
                  <a:schemeClr val="bg1"/>
                </a:solidFill>
              </a:rPr>
              <a:t> Schritt </a:t>
            </a:r>
            <a:r>
              <a:rPr lang="en-US" sz="1700" dirty="0" err="1">
                <a:solidFill>
                  <a:schemeClr val="bg1"/>
                </a:solidFill>
              </a:rPr>
              <a:t>noch</a:t>
            </a:r>
            <a:r>
              <a:rPr lang="en-US" sz="1700" dirty="0">
                <a:solidFill>
                  <a:schemeClr val="bg1"/>
                </a:solidFill>
              </a:rPr>
              <a:t> </a:t>
            </a:r>
            <a:r>
              <a:rPr lang="en-US" sz="1700" dirty="0" err="1">
                <a:solidFill>
                  <a:schemeClr val="bg1"/>
                </a:solidFill>
              </a:rPr>
              <a:t>einmal</a:t>
            </a:r>
            <a:r>
              <a:rPr lang="en-US" sz="1700" dirty="0">
                <a:solidFill>
                  <a:schemeClr val="bg1"/>
                </a:solidFill>
              </a:rPr>
              <a:t> </a:t>
            </a:r>
            <a:r>
              <a:rPr lang="en-US" sz="1700" dirty="0" err="1">
                <a:solidFill>
                  <a:schemeClr val="bg1"/>
                </a:solidFill>
              </a:rPr>
              <a:t>expandiert</a:t>
            </a:r>
            <a:r>
              <a:rPr lang="en-US" sz="1700" dirty="0">
                <a:solidFill>
                  <a:schemeClr val="bg1"/>
                </a:solidFill>
              </a:rPr>
              <a:t> </a:t>
            </a:r>
            <a:r>
              <a:rPr lang="en-US" sz="1700" dirty="0" err="1">
                <a:solidFill>
                  <a:schemeClr val="bg1"/>
                </a:solidFill>
              </a:rPr>
              <a:t>werden</a:t>
            </a:r>
            <a:r>
              <a:rPr lang="en-US" sz="1700" dirty="0">
                <a:solidFill>
                  <a:schemeClr val="bg1"/>
                </a:solidFill>
              </a:rPr>
              <a:t>, um </a:t>
            </a:r>
            <a:r>
              <a:rPr lang="en-US" sz="1700" dirty="0" err="1">
                <a:solidFill>
                  <a:schemeClr val="bg1"/>
                </a:solidFill>
              </a:rPr>
              <a:t>sehr</a:t>
            </a:r>
            <a:r>
              <a:rPr lang="en-US" sz="1700" dirty="0">
                <a:solidFill>
                  <a:schemeClr val="bg1"/>
                </a:solidFill>
              </a:rPr>
              <a:t> </a:t>
            </a:r>
            <a:r>
              <a:rPr lang="en-US" sz="1700" dirty="0" err="1">
                <a:solidFill>
                  <a:schemeClr val="bg1"/>
                </a:solidFill>
              </a:rPr>
              <a:t>spezifischen</a:t>
            </a:r>
            <a:r>
              <a:rPr lang="en-US" sz="1700" dirty="0">
                <a:solidFill>
                  <a:schemeClr val="bg1"/>
                </a:solidFill>
              </a:rPr>
              <a:t> Output </a:t>
            </a:r>
            <a:r>
              <a:rPr lang="en-US" sz="1700" dirty="0" err="1">
                <a:solidFill>
                  <a:schemeClr val="bg1"/>
                </a:solidFill>
              </a:rPr>
              <a:t>zu</a:t>
            </a:r>
            <a:r>
              <a:rPr lang="en-US" sz="1700" dirty="0">
                <a:solidFill>
                  <a:schemeClr val="bg1"/>
                </a:solidFill>
              </a:rPr>
              <a:t> </a:t>
            </a:r>
            <a:r>
              <a:rPr lang="en-US" sz="1700" dirty="0" err="1">
                <a:solidFill>
                  <a:schemeClr val="bg1"/>
                </a:solidFill>
              </a:rPr>
              <a:t>erzeugen</a:t>
            </a:r>
            <a:endParaRPr lang="en-US" sz="1700" dirty="0">
              <a:solidFill>
                <a:schemeClr val="bg1"/>
              </a:solidFill>
            </a:endParaRPr>
          </a:p>
          <a:p>
            <a:pPr>
              <a:lnSpc>
                <a:spcPct val="90000"/>
              </a:lnSpc>
            </a:pPr>
            <a:r>
              <a:rPr lang="en-US" sz="1700" dirty="0" err="1">
                <a:solidFill>
                  <a:schemeClr val="bg1"/>
                </a:solidFill>
              </a:rPr>
              <a:t>Im</a:t>
            </a:r>
            <a:r>
              <a:rPr lang="en-US" sz="1700" dirty="0">
                <a:solidFill>
                  <a:schemeClr val="bg1"/>
                </a:solidFill>
              </a:rPr>
              <a:t> </a:t>
            </a:r>
            <a:r>
              <a:rPr lang="en-US" sz="1700" dirty="0" err="1">
                <a:solidFill>
                  <a:schemeClr val="bg1"/>
                </a:solidFill>
              </a:rPr>
              <a:t>Beispiel</a:t>
            </a:r>
            <a:r>
              <a:rPr lang="en-US" sz="1700" dirty="0">
                <a:solidFill>
                  <a:schemeClr val="bg1"/>
                </a:solidFill>
              </a:rPr>
              <a:t> </a:t>
            </a:r>
            <a:r>
              <a:rPr lang="en-US" sz="1700" dirty="0" err="1">
                <a:solidFill>
                  <a:schemeClr val="bg1"/>
                </a:solidFill>
              </a:rPr>
              <a:t>performt</a:t>
            </a:r>
            <a:r>
              <a:rPr lang="en-US" sz="1700" dirty="0">
                <a:solidFill>
                  <a:schemeClr val="bg1"/>
                </a:solidFill>
              </a:rPr>
              <a:t> das </a:t>
            </a:r>
            <a:r>
              <a:rPr lang="en-US" sz="1700" dirty="0" err="1">
                <a:solidFill>
                  <a:schemeClr val="bg1"/>
                </a:solidFill>
              </a:rPr>
              <a:t>Netz</a:t>
            </a:r>
            <a:r>
              <a:rPr lang="en-US" sz="1700" dirty="0">
                <a:solidFill>
                  <a:schemeClr val="bg1"/>
                </a:solidFill>
              </a:rPr>
              <a:t> </a:t>
            </a:r>
            <a:r>
              <a:rPr lang="en-US" sz="1700" dirty="0" err="1">
                <a:solidFill>
                  <a:schemeClr val="bg1"/>
                </a:solidFill>
              </a:rPr>
              <a:t>mit</a:t>
            </a:r>
            <a:r>
              <a:rPr lang="en-US" sz="1700" dirty="0">
                <a:solidFill>
                  <a:schemeClr val="bg1"/>
                </a:solidFill>
              </a:rPr>
              <a:t> </a:t>
            </a:r>
            <a:r>
              <a:rPr lang="en-US" sz="1700" dirty="0" err="1">
                <a:solidFill>
                  <a:schemeClr val="bg1"/>
                </a:solidFill>
              </a:rPr>
              <a:t>einer</a:t>
            </a:r>
            <a:r>
              <a:rPr lang="en-US" sz="1700" dirty="0">
                <a:solidFill>
                  <a:schemeClr val="bg1"/>
                </a:solidFill>
              </a:rPr>
              <a:t> </a:t>
            </a:r>
            <a:r>
              <a:rPr lang="en-US" sz="1700" dirty="0" err="1">
                <a:solidFill>
                  <a:schemeClr val="bg1"/>
                </a:solidFill>
              </a:rPr>
              <a:t>Validierungsgenauigkeit</a:t>
            </a:r>
            <a:r>
              <a:rPr lang="en-US" sz="1700" dirty="0">
                <a:solidFill>
                  <a:schemeClr val="bg1"/>
                </a:solidFill>
              </a:rPr>
              <a:t> von 97.55% am </a:t>
            </a:r>
            <a:r>
              <a:rPr lang="en-US" sz="1700" dirty="0" err="1">
                <a:solidFill>
                  <a:schemeClr val="bg1"/>
                </a:solidFill>
              </a:rPr>
              <a:t>Besten</a:t>
            </a:r>
            <a:endParaRPr lang="en-US" sz="1700" dirty="0">
              <a:solidFill>
                <a:schemeClr val="bg1"/>
              </a:solidFill>
            </a:endParaRPr>
          </a:p>
        </p:txBody>
      </p:sp>
      <p:pic>
        <p:nvPicPr>
          <p:cNvPr id="6" name="Inhaltsplatzhalter 5">
            <a:extLst>
              <a:ext uri="{FF2B5EF4-FFF2-40B4-BE49-F238E27FC236}">
                <a16:creationId xmlns:a16="http://schemas.microsoft.com/office/drawing/2014/main" id="{CFC24261-8779-20E9-75F7-E23DFF43C2AE}"/>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8119870" y="2738892"/>
            <a:ext cx="3428662" cy="1179384"/>
          </a:xfrm>
          <a:prstGeom prst="rect">
            <a:avLst/>
          </a:prstGeom>
        </p:spPr>
      </p:pic>
    </p:spTree>
    <p:extLst>
      <p:ext uri="{BB962C8B-B14F-4D97-AF65-F5344CB8AC3E}">
        <p14:creationId xmlns:p14="http://schemas.microsoft.com/office/powerpoint/2010/main" val="4015201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B8DAEA-576F-B856-4E59-E32A6EF4E187}"/>
              </a:ext>
            </a:extLst>
          </p:cNvPr>
          <p:cNvSpPr>
            <a:spLocks noGrp="1"/>
          </p:cNvSpPr>
          <p:nvPr>
            <p:ph type="title"/>
          </p:nvPr>
        </p:nvSpPr>
        <p:spPr>
          <a:xfrm>
            <a:off x="640079" y="640079"/>
            <a:ext cx="3402531" cy="5272242"/>
          </a:xfrm>
        </p:spPr>
        <p:txBody>
          <a:bodyPr vert="horz" lIns="182880" tIns="182880" rIns="182880" bIns="182880" rtlCol="0" anchor="ctr">
            <a:normAutofit/>
          </a:bodyPr>
          <a:lstStyle/>
          <a:p>
            <a:r>
              <a:rPr lang="en-US"/>
              <a:t>Autoencoder: Encoder</a:t>
            </a:r>
          </a:p>
        </p:txBody>
      </p:sp>
      <p:sp>
        <p:nvSpPr>
          <p:cNvPr id="3" name="Inhaltsplatzhalter 2">
            <a:extLst>
              <a:ext uri="{FF2B5EF4-FFF2-40B4-BE49-F238E27FC236}">
                <a16:creationId xmlns:a16="http://schemas.microsoft.com/office/drawing/2014/main" id="{03BE0340-8FAF-94D3-51C7-E47C7507C1F4}"/>
              </a:ext>
            </a:extLst>
          </p:cNvPr>
          <p:cNvSpPr>
            <a:spLocks noGrp="1"/>
          </p:cNvSpPr>
          <p:nvPr>
            <p:ph sz="half" idx="1"/>
          </p:nvPr>
        </p:nvSpPr>
        <p:spPr>
          <a:xfrm>
            <a:off x="4672103" y="640079"/>
            <a:ext cx="6883072" cy="2834737"/>
          </a:xfrm>
        </p:spPr>
        <p:txBody>
          <a:bodyPr vert="horz" lIns="91440" tIns="45720" rIns="91440" bIns="45720" rtlCol="0">
            <a:normAutofit/>
          </a:bodyPr>
          <a:lstStyle/>
          <a:p>
            <a:r>
              <a:rPr lang="en-US" dirty="0" err="1"/>
              <a:t>Drei</a:t>
            </a:r>
            <a:r>
              <a:rPr lang="en-US" dirty="0"/>
              <a:t> Convolution-Layer </a:t>
            </a:r>
            <a:r>
              <a:rPr lang="en-US" dirty="0" err="1"/>
              <a:t>mit</a:t>
            </a:r>
            <a:r>
              <a:rPr lang="en-US" dirty="0"/>
              <a:t> 32, 16 und 3 </a:t>
            </a:r>
            <a:r>
              <a:rPr lang="en-US" dirty="0" err="1"/>
              <a:t>Filtern</a:t>
            </a:r>
            <a:endParaRPr lang="en-US" dirty="0"/>
          </a:p>
          <a:p>
            <a:r>
              <a:rPr lang="en-US" dirty="0"/>
              <a:t>Zwei </a:t>
            </a:r>
            <a:r>
              <a:rPr lang="en-US" dirty="0" err="1"/>
              <a:t>MaxPooling-Schichten</a:t>
            </a:r>
            <a:r>
              <a:rPr lang="en-US" dirty="0"/>
              <a:t> der </a:t>
            </a:r>
            <a:r>
              <a:rPr lang="en-US" dirty="0" err="1"/>
              <a:t>Größe</a:t>
            </a:r>
            <a:r>
              <a:rPr lang="en-US" dirty="0"/>
              <a:t> 2x2</a:t>
            </a:r>
          </a:p>
          <a:p>
            <a:r>
              <a:rPr lang="en-US" dirty="0"/>
              <a:t>Output-Shape von (8, 8, 3)</a:t>
            </a:r>
          </a:p>
          <a:p>
            <a:r>
              <a:rPr lang="en-US" dirty="0" err="1"/>
              <a:t>Kompression</a:t>
            </a:r>
            <a:r>
              <a:rPr lang="en-US" dirty="0"/>
              <a:t> der </a:t>
            </a:r>
            <a:r>
              <a:rPr lang="en-US" dirty="0" err="1"/>
              <a:t>Daten</a:t>
            </a:r>
            <a:r>
              <a:rPr lang="en-US" dirty="0"/>
              <a:t> um den </a:t>
            </a:r>
            <a:r>
              <a:rPr lang="en-US" dirty="0" err="1"/>
              <a:t>Faktor</a:t>
            </a:r>
            <a:r>
              <a:rPr lang="en-US" dirty="0"/>
              <a:t> 4 (von 32x32 Pixel auf 8x8 </a:t>
            </a:r>
            <a:r>
              <a:rPr lang="en-US" dirty="0" err="1"/>
              <a:t>bei</a:t>
            </a:r>
            <a:r>
              <a:rPr lang="en-US" dirty="0"/>
              <a:t> </a:t>
            </a:r>
            <a:r>
              <a:rPr lang="en-US" dirty="0" err="1"/>
              <a:t>jeweils</a:t>
            </a:r>
            <a:r>
              <a:rPr lang="en-US" dirty="0"/>
              <a:t> </a:t>
            </a:r>
            <a:r>
              <a:rPr lang="en-US" dirty="0" err="1"/>
              <a:t>drei</a:t>
            </a:r>
            <a:r>
              <a:rPr lang="en-US" dirty="0"/>
              <a:t> </a:t>
            </a:r>
            <a:r>
              <a:rPr lang="en-US" dirty="0" err="1"/>
              <a:t>Farbkanälen</a:t>
            </a:r>
            <a:r>
              <a:rPr lang="en-US" dirty="0"/>
              <a:t>)</a:t>
            </a:r>
          </a:p>
        </p:txBody>
      </p:sp>
      <p:pic>
        <p:nvPicPr>
          <p:cNvPr id="9" name="Inhaltsplatzhalter 8">
            <a:extLst>
              <a:ext uri="{FF2B5EF4-FFF2-40B4-BE49-F238E27FC236}">
                <a16:creationId xmlns:a16="http://schemas.microsoft.com/office/drawing/2014/main" id="{5452A7EF-5BF1-FD89-1605-6D78F1A3689D}"/>
              </a:ext>
            </a:extLst>
          </p:cNvPr>
          <p:cNvPicPr>
            <a:picLocks noGrp="1" noChangeAspect="1"/>
          </p:cNvPicPr>
          <p:nvPr>
            <p:ph sz="half" idx="2"/>
          </p:nvPr>
        </p:nvPicPr>
        <p:blipFill>
          <a:blip r:embed="rId2"/>
          <a:stretch>
            <a:fillRect/>
          </a:stretch>
        </p:blipFill>
        <p:spPr>
          <a:xfrm>
            <a:off x="4668850" y="3429000"/>
            <a:ext cx="6883071" cy="2133750"/>
          </a:xfrm>
          <a:prstGeom prst="rect">
            <a:avLst/>
          </a:prstGeom>
          <a:ln w="31750" cap="sq">
            <a:solidFill>
              <a:srgbClr val="FFFFFF"/>
            </a:solidFill>
            <a:miter lim="800000"/>
          </a:ln>
        </p:spPr>
      </p:pic>
    </p:spTree>
    <p:extLst>
      <p:ext uri="{BB962C8B-B14F-4D97-AF65-F5344CB8AC3E}">
        <p14:creationId xmlns:p14="http://schemas.microsoft.com/office/powerpoint/2010/main" val="1111182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D88AB1-995F-11D9-922D-567B120480F0}"/>
              </a:ext>
            </a:extLst>
          </p:cNvPr>
          <p:cNvSpPr>
            <a:spLocks noGrp="1"/>
          </p:cNvSpPr>
          <p:nvPr>
            <p:ph type="title"/>
          </p:nvPr>
        </p:nvSpPr>
        <p:spPr/>
        <p:txBody>
          <a:bodyPr/>
          <a:lstStyle/>
          <a:p>
            <a:r>
              <a:rPr lang="de-DE" dirty="0"/>
              <a:t>Autoencoder: Decoder</a:t>
            </a:r>
          </a:p>
        </p:txBody>
      </p:sp>
      <p:sp>
        <p:nvSpPr>
          <p:cNvPr id="3" name="Inhaltsplatzhalter 2">
            <a:extLst>
              <a:ext uri="{FF2B5EF4-FFF2-40B4-BE49-F238E27FC236}">
                <a16:creationId xmlns:a16="http://schemas.microsoft.com/office/drawing/2014/main" id="{E57F8A65-B211-00E1-00AC-F6811CB59886}"/>
              </a:ext>
            </a:extLst>
          </p:cNvPr>
          <p:cNvSpPr>
            <a:spLocks noGrp="1"/>
          </p:cNvSpPr>
          <p:nvPr>
            <p:ph sz="half" idx="1"/>
          </p:nvPr>
        </p:nvSpPr>
        <p:spPr/>
        <p:txBody>
          <a:bodyPr/>
          <a:lstStyle/>
          <a:p>
            <a:r>
              <a:rPr lang="de-DE" dirty="0"/>
              <a:t>Input-Shape von (8, 8, 3) analog Output des Encoders</a:t>
            </a:r>
          </a:p>
          <a:p>
            <a:r>
              <a:rPr lang="de-DE" dirty="0"/>
              <a:t>Zwei Conv2DTranspose-Schichten für das </a:t>
            </a:r>
            <a:r>
              <a:rPr lang="de-DE" dirty="0" err="1"/>
              <a:t>Upsampling</a:t>
            </a:r>
            <a:r>
              <a:rPr lang="de-DE" dirty="0"/>
              <a:t> des Inputs auf alte Größe</a:t>
            </a:r>
          </a:p>
          <a:p>
            <a:r>
              <a:rPr lang="de-DE" dirty="0" err="1"/>
              <a:t>Convolution</a:t>
            </a:r>
            <a:r>
              <a:rPr lang="de-DE" dirty="0"/>
              <a:t>-Layer mit 3 Filtern zur Reduktion der dritten Dimension von 32 auf 3 (zurück in das ursprüngliche Eingangsformat von (32, 32, 3))</a:t>
            </a:r>
          </a:p>
        </p:txBody>
      </p:sp>
      <p:pic>
        <p:nvPicPr>
          <p:cNvPr id="8" name="Inhaltsplatzhalter 7">
            <a:extLst>
              <a:ext uri="{FF2B5EF4-FFF2-40B4-BE49-F238E27FC236}">
                <a16:creationId xmlns:a16="http://schemas.microsoft.com/office/drawing/2014/main" id="{C6952AD6-2885-776F-4B22-A4E64122FA0E}"/>
              </a:ext>
            </a:extLst>
          </p:cNvPr>
          <p:cNvPicPr>
            <a:picLocks noGrp="1" noChangeAspect="1"/>
          </p:cNvPicPr>
          <p:nvPr>
            <p:ph sz="half" idx="2"/>
          </p:nvPr>
        </p:nvPicPr>
        <p:blipFill>
          <a:blip r:embed="rId2"/>
          <a:stretch>
            <a:fillRect/>
          </a:stretch>
        </p:blipFill>
        <p:spPr>
          <a:xfrm>
            <a:off x="6338888" y="3728882"/>
            <a:ext cx="4270375" cy="921061"/>
          </a:xfrm>
          <a:prstGeom prst="rect">
            <a:avLst/>
          </a:prstGeom>
        </p:spPr>
      </p:pic>
    </p:spTree>
    <p:extLst>
      <p:ext uri="{BB962C8B-B14F-4D97-AF65-F5344CB8AC3E}">
        <p14:creationId xmlns:p14="http://schemas.microsoft.com/office/powerpoint/2010/main" val="2602215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056135-9B7B-E79E-E390-608AB39DFB76}"/>
              </a:ext>
            </a:extLst>
          </p:cNvPr>
          <p:cNvSpPr>
            <a:spLocks noGrp="1"/>
          </p:cNvSpPr>
          <p:nvPr>
            <p:ph type="title"/>
          </p:nvPr>
        </p:nvSpPr>
        <p:spPr/>
        <p:txBody>
          <a:bodyPr/>
          <a:lstStyle/>
          <a:p>
            <a:r>
              <a:rPr lang="de-DE"/>
              <a:t>Zusammenbau des Autoencoders &amp; Performance</a:t>
            </a:r>
            <a:endParaRPr lang="de-DE" dirty="0"/>
          </a:p>
        </p:txBody>
      </p:sp>
      <p:sp>
        <p:nvSpPr>
          <p:cNvPr id="3" name="Inhaltsplatzhalter 2">
            <a:extLst>
              <a:ext uri="{FF2B5EF4-FFF2-40B4-BE49-F238E27FC236}">
                <a16:creationId xmlns:a16="http://schemas.microsoft.com/office/drawing/2014/main" id="{E2141883-F332-96A8-CD05-7204E0593844}"/>
              </a:ext>
            </a:extLst>
          </p:cNvPr>
          <p:cNvSpPr>
            <a:spLocks noGrp="1"/>
          </p:cNvSpPr>
          <p:nvPr>
            <p:ph sz="half" idx="1"/>
          </p:nvPr>
        </p:nvSpPr>
        <p:spPr/>
        <p:txBody>
          <a:bodyPr>
            <a:normAutofit lnSpcReduction="10000"/>
          </a:bodyPr>
          <a:lstStyle/>
          <a:p>
            <a:r>
              <a:rPr lang="de-DE"/>
              <a:t>Nutzung der Keras Functional API um mehrere in sich geschlossene Modelle zu einem größeren zu verknüpfen</a:t>
            </a:r>
          </a:p>
          <a:p>
            <a:r>
              <a:rPr lang="de-DE"/>
              <a:t>Hier:  Verknüpfung von Encoder und Decoder, um Encoder eigenständig als Kompressor für Klassifikator nutzen zu können</a:t>
            </a:r>
          </a:p>
          <a:p>
            <a:r>
              <a:rPr lang="de-DE"/>
              <a:t>Training auf den farbigen Trainingsdaten von vorher</a:t>
            </a:r>
          </a:p>
          <a:p>
            <a:r>
              <a:rPr lang="de-DE"/>
              <a:t>Validierungsgenauigkeit nur bei etwa 72%</a:t>
            </a:r>
          </a:p>
          <a:p>
            <a:endParaRPr lang="de-DE" dirty="0"/>
          </a:p>
        </p:txBody>
      </p:sp>
      <p:pic>
        <p:nvPicPr>
          <p:cNvPr id="5" name="Inhaltsplatzhalter 4">
            <a:extLst>
              <a:ext uri="{FF2B5EF4-FFF2-40B4-BE49-F238E27FC236}">
                <a16:creationId xmlns:a16="http://schemas.microsoft.com/office/drawing/2014/main" id="{6111F09C-8D8D-8A0C-86AD-2826097C79C9}"/>
              </a:ext>
            </a:extLst>
          </p:cNvPr>
          <p:cNvPicPr>
            <a:picLocks noGrp="1" noChangeAspect="1"/>
          </p:cNvPicPr>
          <p:nvPr>
            <p:ph sz="half" idx="2"/>
          </p:nvPr>
        </p:nvPicPr>
        <p:blipFill>
          <a:blip r:embed="rId2"/>
          <a:stretch>
            <a:fillRect/>
          </a:stretch>
        </p:blipFill>
        <p:spPr>
          <a:xfrm>
            <a:off x="6876634" y="2397276"/>
            <a:ext cx="3946902" cy="1904379"/>
          </a:xfrm>
          <a:prstGeom prst="rect">
            <a:avLst/>
          </a:prstGeom>
        </p:spPr>
      </p:pic>
      <p:pic>
        <p:nvPicPr>
          <p:cNvPr id="7" name="Grafik 6">
            <a:extLst>
              <a:ext uri="{FF2B5EF4-FFF2-40B4-BE49-F238E27FC236}">
                <a16:creationId xmlns:a16="http://schemas.microsoft.com/office/drawing/2014/main" id="{AB3A6B91-93AB-FA3B-B325-479218BD7C41}"/>
              </a:ext>
            </a:extLst>
          </p:cNvPr>
          <p:cNvPicPr>
            <a:picLocks noChangeAspect="1"/>
          </p:cNvPicPr>
          <p:nvPr/>
        </p:nvPicPr>
        <p:blipFill rotWithShape="1">
          <a:blip r:embed="rId3"/>
          <a:srcRect l="8108" t="9149" r="8170" b="49194"/>
          <a:stretch/>
        </p:blipFill>
        <p:spPr>
          <a:xfrm>
            <a:off x="6189567" y="4460724"/>
            <a:ext cx="5358554" cy="1904379"/>
          </a:xfrm>
          <a:prstGeom prst="rect">
            <a:avLst/>
          </a:prstGeom>
        </p:spPr>
      </p:pic>
    </p:spTree>
    <p:extLst>
      <p:ext uri="{BB962C8B-B14F-4D97-AF65-F5344CB8AC3E}">
        <p14:creationId xmlns:p14="http://schemas.microsoft.com/office/powerpoint/2010/main" val="1440568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E31572-BD62-4E5A-35D4-BD3F8471AD39}"/>
              </a:ext>
            </a:extLst>
          </p:cNvPr>
          <p:cNvSpPr>
            <a:spLocks noGrp="1"/>
          </p:cNvSpPr>
          <p:nvPr>
            <p:ph type="title"/>
          </p:nvPr>
        </p:nvSpPr>
        <p:spPr/>
        <p:txBody>
          <a:bodyPr/>
          <a:lstStyle/>
          <a:p>
            <a:r>
              <a:rPr lang="de-DE" dirty="0"/>
              <a:t>Anwendung des Autoencoders</a:t>
            </a:r>
          </a:p>
        </p:txBody>
      </p:sp>
      <p:sp>
        <p:nvSpPr>
          <p:cNvPr id="3" name="Inhaltsplatzhalter 2">
            <a:extLst>
              <a:ext uri="{FF2B5EF4-FFF2-40B4-BE49-F238E27FC236}">
                <a16:creationId xmlns:a16="http://schemas.microsoft.com/office/drawing/2014/main" id="{E8267DD6-3205-EC23-66A8-8C03978E028E}"/>
              </a:ext>
            </a:extLst>
          </p:cNvPr>
          <p:cNvSpPr>
            <a:spLocks noGrp="1"/>
          </p:cNvSpPr>
          <p:nvPr>
            <p:ph sz="half" idx="1"/>
          </p:nvPr>
        </p:nvSpPr>
        <p:spPr/>
        <p:txBody>
          <a:bodyPr>
            <a:normAutofit fontScale="85000" lnSpcReduction="20000"/>
          </a:bodyPr>
          <a:lstStyle/>
          <a:p>
            <a:r>
              <a:rPr lang="de-DE" dirty="0"/>
              <a:t>Klassifikator besteht aus zwei </a:t>
            </a:r>
            <a:r>
              <a:rPr lang="de-DE" dirty="0" err="1"/>
              <a:t>Convolution</a:t>
            </a:r>
            <a:r>
              <a:rPr lang="de-DE" dirty="0"/>
              <a:t>-Schichten mit 16 und 8 Filtern sowie zwei dazugehörigen </a:t>
            </a:r>
            <a:r>
              <a:rPr lang="de-DE" dirty="0" err="1"/>
              <a:t>MaxPooling</a:t>
            </a:r>
            <a:r>
              <a:rPr lang="de-DE" dirty="0"/>
              <a:t>-Schichten zur Dimensionsreduktion mit </a:t>
            </a:r>
            <a:r>
              <a:rPr lang="de-DE" dirty="0" err="1"/>
              <a:t>Strides</a:t>
            </a:r>
            <a:r>
              <a:rPr lang="de-DE" dirty="0"/>
              <a:t> von 2</a:t>
            </a:r>
          </a:p>
          <a:p>
            <a:r>
              <a:rPr lang="de-DE" dirty="0"/>
              <a:t>Anschließend enthält das Netz </a:t>
            </a:r>
            <a:r>
              <a:rPr lang="de-DE" dirty="0" err="1"/>
              <a:t>Dense</a:t>
            </a:r>
            <a:r>
              <a:rPr lang="de-DE" dirty="0"/>
              <a:t>-Layer mit 1024, 512, 256 und 512 Neuronen, jeweils mit einer Dropout-Schicht mit Stärke 0.4 verknüpft</a:t>
            </a:r>
          </a:p>
          <a:p>
            <a:r>
              <a:rPr lang="de-DE" dirty="0"/>
              <a:t>Performance des Netzes aufgrund der schlechten Leistung des Autoencoders nur bei rund 15%</a:t>
            </a:r>
          </a:p>
          <a:p>
            <a:r>
              <a:rPr lang="de-DE" dirty="0"/>
              <a:t>Zu beachten ist außerdem, dass in Ermangelung weiterer Daten die Testdaten sowohl zum Training des Autoencoders verwendet wurden, als auch hinterher für das Encoding genutzt wurden, dies kann die Ergebnisse verfälscht haben</a:t>
            </a:r>
          </a:p>
        </p:txBody>
      </p:sp>
      <p:pic>
        <p:nvPicPr>
          <p:cNvPr id="6" name="Inhaltsplatzhalter 5">
            <a:extLst>
              <a:ext uri="{FF2B5EF4-FFF2-40B4-BE49-F238E27FC236}">
                <a16:creationId xmlns:a16="http://schemas.microsoft.com/office/drawing/2014/main" id="{15F50F83-37AE-5372-61C8-6FEA4A5798CB}"/>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6338888" y="3453321"/>
            <a:ext cx="4270375" cy="1472183"/>
          </a:xfrm>
        </p:spPr>
      </p:pic>
    </p:spTree>
    <p:extLst>
      <p:ext uri="{BB962C8B-B14F-4D97-AF65-F5344CB8AC3E}">
        <p14:creationId xmlns:p14="http://schemas.microsoft.com/office/powerpoint/2010/main" val="2987861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B85D34-48E6-286D-A225-B2C487BE6FD1}"/>
              </a:ext>
            </a:extLst>
          </p:cNvPr>
          <p:cNvSpPr>
            <a:spLocks noGrp="1"/>
          </p:cNvSpPr>
          <p:nvPr>
            <p:ph type="title"/>
          </p:nvPr>
        </p:nvSpPr>
        <p:spPr/>
        <p:txBody>
          <a:bodyPr/>
          <a:lstStyle/>
          <a:p>
            <a:r>
              <a:rPr lang="de-DE" dirty="0"/>
              <a:t>Anwendung des Autoencoders mit einem größeren  </a:t>
            </a:r>
            <a:r>
              <a:rPr lang="de-DE" dirty="0" err="1"/>
              <a:t>Klassifikatorr</a:t>
            </a:r>
            <a:endParaRPr lang="de-DE" dirty="0"/>
          </a:p>
        </p:txBody>
      </p:sp>
      <p:sp>
        <p:nvSpPr>
          <p:cNvPr id="3" name="Inhaltsplatzhalter 2">
            <a:extLst>
              <a:ext uri="{FF2B5EF4-FFF2-40B4-BE49-F238E27FC236}">
                <a16:creationId xmlns:a16="http://schemas.microsoft.com/office/drawing/2014/main" id="{52BFBB27-F9D1-35DC-B98B-FAEA0CBC0773}"/>
              </a:ext>
            </a:extLst>
          </p:cNvPr>
          <p:cNvSpPr>
            <a:spLocks noGrp="1"/>
          </p:cNvSpPr>
          <p:nvPr>
            <p:ph sz="half" idx="1"/>
          </p:nvPr>
        </p:nvSpPr>
        <p:spPr/>
        <p:txBody>
          <a:bodyPr>
            <a:normAutofit fontScale="92500" lnSpcReduction="10000"/>
          </a:bodyPr>
          <a:lstStyle/>
          <a:p>
            <a:r>
              <a:rPr lang="de-DE" dirty="0"/>
              <a:t>Deutliche Vergrößerung des Klassifikators konnte die schlechten Ergebnisse des Autoencoders nur wenig auffangen</a:t>
            </a:r>
          </a:p>
          <a:p>
            <a:r>
              <a:rPr lang="de-DE" dirty="0"/>
              <a:t>Die Performance wurde auf 19% gesteigert</a:t>
            </a:r>
          </a:p>
          <a:p>
            <a:r>
              <a:rPr lang="de-DE" dirty="0"/>
              <a:t>Um die Gesamtperformance signifikant zu verbessern, wäre zuerst eine Optimierung des Autoencoders notwendig</a:t>
            </a:r>
          </a:p>
          <a:p>
            <a:r>
              <a:rPr lang="de-DE" dirty="0"/>
              <a:t>Im Anschluss sollte eines der bereits bekannten Netze in der Lage sein, eine verlässliche Feature </a:t>
            </a:r>
            <a:r>
              <a:rPr lang="de-DE" dirty="0" err="1"/>
              <a:t>Extraction</a:t>
            </a:r>
            <a:r>
              <a:rPr lang="de-DE" dirty="0"/>
              <a:t> auf den komprimierten Daten auszuführen</a:t>
            </a:r>
          </a:p>
        </p:txBody>
      </p:sp>
      <p:pic>
        <p:nvPicPr>
          <p:cNvPr id="5" name="Inhaltsplatzhalter 4">
            <a:extLst>
              <a:ext uri="{FF2B5EF4-FFF2-40B4-BE49-F238E27FC236}">
                <a16:creationId xmlns:a16="http://schemas.microsoft.com/office/drawing/2014/main" id="{06134F59-FECE-39FC-3AE1-2FC1874B9BB5}"/>
              </a:ext>
            </a:extLst>
          </p:cNvPr>
          <p:cNvPicPr>
            <a:picLocks noGrp="1" noChangeAspect="1"/>
          </p:cNvPicPr>
          <p:nvPr>
            <p:ph sz="half" idx="2"/>
          </p:nvPr>
        </p:nvPicPr>
        <p:blipFill>
          <a:blip r:embed="rId2"/>
          <a:stretch>
            <a:fillRect/>
          </a:stretch>
        </p:blipFill>
        <p:spPr>
          <a:xfrm>
            <a:off x="7620943" y="2638425"/>
            <a:ext cx="1706264" cy="3101975"/>
          </a:xfrm>
          <a:prstGeom prst="rect">
            <a:avLst/>
          </a:prstGeom>
        </p:spPr>
      </p:pic>
    </p:spTree>
    <p:extLst>
      <p:ext uri="{BB962C8B-B14F-4D97-AF65-F5344CB8AC3E}">
        <p14:creationId xmlns:p14="http://schemas.microsoft.com/office/powerpoint/2010/main" val="2657240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045A54-B225-5F71-ABDC-EA01A18BEFEE}"/>
              </a:ext>
            </a:extLst>
          </p:cNvPr>
          <p:cNvSpPr>
            <a:spLocks noGrp="1"/>
          </p:cNvSpPr>
          <p:nvPr>
            <p:ph type="title"/>
          </p:nvPr>
        </p:nvSpPr>
        <p:spPr>
          <a:xfrm>
            <a:off x="804672" y="964692"/>
            <a:ext cx="3066937" cy="1188720"/>
          </a:xfrm>
        </p:spPr>
        <p:txBody>
          <a:bodyPr>
            <a:normAutofit fontScale="90000"/>
          </a:bodyPr>
          <a:lstStyle/>
          <a:p>
            <a:r>
              <a:rPr lang="de-DE" dirty="0"/>
              <a:t>Early Stopping in initialem dnn</a:t>
            </a:r>
          </a:p>
        </p:txBody>
      </p:sp>
      <p:sp>
        <p:nvSpPr>
          <p:cNvPr id="9" name="Content Placeholder 8">
            <a:extLst>
              <a:ext uri="{FF2B5EF4-FFF2-40B4-BE49-F238E27FC236}">
                <a16:creationId xmlns:a16="http://schemas.microsoft.com/office/drawing/2014/main" id="{BA538CC7-948F-EFA5-8453-F5C1FD564967}"/>
              </a:ext>
            </a:extLst>
          </p:cNvPr>
          <p:cNvSpPr>
            <a:spLocks noGrp="1"/>
          </p:cNvSpPr>
          <p:nvPr>
            <p:ph idx="1"/>
          </p:nvPr>
        </p:nvSpPr>
        <p:spPr>
          <a:xfrm>
            <a:off x="803244" y="2638044"/>
            <a:ext cx="3063765" cy="3263206"/>
          </a:xfrm>
        </p:spPr>
        <p:txBody>
          <a:bodyPr>
            <a:normAutofit fontScale="92500" lnSpcReduction="20000"/>
          </a:bodyPr>
          <a:lstStyle/>
          <a:p>
            <a:r>
              <a:rPr lang="en-US" noProof="1"/>
              <a:t>Early Stopping Parameter:</a:t>
            </a:r>
          </a:p>
          <a:p>
            <a:pPr lvl="1"/>
            <a:r>
              <a:rPr lang="en-US" noProof="1"/>
              <a:t>Min. Delta: 0.02</a:t>
            </a:r>
          </a:p>
          <a:p>
            <a:pPr lvl="1"/>
            <a:r>
              <a:rPr lang="en-US" noProof="1"/>
              <a:t>Patience: 12</a:t>
            </a:r>
          </a:p>
          <a:p>
            <a:pPr lvl="1"/>
            <a:r>
              <a:rPr lang="en-US" noProof="1"/>
              <a:t>Starte bei Epoch 15</a:t>
            </a:r>
          </a:p>
          <a:p>
            <a:pPr lvl="1"/>
            <a:r>
              <a:rPr lang="en-US" noProof="1"/>
              <a:t>Restore weights: true</a:t>
            </a:r>
          </a:p>
          <a:p>
            <a:r>
              <a:rPr lang="en-US" noProof="1"/>
              <a:t>Ergebnis:</a:t>
            </a:r>
          </a:p>
          <a:p>
            <a:pPr lvl="1"/>
            <a:r>
              <a:rPr lang="en-US" noProof="1"/>
              <a:t>Early Stopping nach 28 Epochs</a:t>
            </a:r>
          </a:p>
          <a:p>
            <a:pPr lvl="1"/>
            <a:r>
              <a:rPr lang="en-US" noProof="1"/>
              <a:t>Best weights nach 16 Epochs wiederhergestellt</a:t>
            </a:r>
          </a:p>
          <a:p>
            <a:pPr lvl="1"/>
            <a:r>
              <a:rPr lang="en-US" noProof="1"/>
              <a:t>Accuracies: 96.01% Training, 85.27% Validation</a:t>
            </a:r>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a:extLst>
              <a:ext uri="{FF2B5EF4-FFF2-40B4-BE49-F238E27FC236}">
                <a16:creationId xmlns:a16="http://schemas.microsoft.com/office/drawing/2014/main" id="{99AD0826-8DA1-E212-B8CA-43C9149F98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3366" y="2365879"/>
            <a:ext cx="6227064" cy="2134184"/>
          </a:xfrm>
          <a:prstGeom prst="rect">
            <a:avLst/>
          </a:prstGeom>
        </p:spPr>
      </p:pic>
    </p:spTree>
    <p:extLst>
      <p:ext uri="{BB962C8B-B14F-4D97-AF65-F5344CB8AC3E}">
        <p14:creationId xmlns:p14="http://schemas.microsoft.com/office/powerpoint/2010/main" val="651687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7798EA5-C006-F338-CCBF-8321C48EDEF3}"/>
              </a:ext>
            </a:extLst>
          </p:cNvPr>
          <p:cNvSpPr>
            <a:spLocks noGrp="1"/>
          </p:cNvSpPr>
          <p:nvPr>
            <p:ph type="title"/>
          </p:nvPr>
        </p:nvSpPr>
        <p:spPr>
          <a:xfrm>
            <a:off x="8184559" y="643467"/>
            <a:ext cx="3363974" cy="1728044"/>
          </a:xfrm>
          <a:noFill/>
          <a:ln>
            <a:solidFill>
              <a:schemeClr val="bg1"/>
            </a:solidFill>
          </a:ln>
        </p:spPr>
        <p:txBody>
          <a:bodyPr wrap="square">
            <a:normAutofit/>
          </a:bodyPr>
          <a:lstStyle/>
          <a:p>
            <a:r>
              <a:rPr lang="de-DE">
                <a:solidFill>
                  <a:schemeClr val="bg1"/>
                </a:solidFill>
              </a:rPr>
              <a:t>Einführung von Dropout</a:t>
            </a:r>
          </a:p>
        </p:txBody>
      </p:sp>
      <p:pic>
        <p:nvPicPr>
          <p:cNvPr id="5" name="Inhaltsplatzhalter 4">
            <a:extLst>
              <a:ext uri="{FF2B5EF4-FFF2-40B4-BE49-F238E27FC236}">
                <a16:creationId xmlns:a16="http://schemas.microsoft.com/office/drawing/2014/main" id="{FEBF2BAB-89C6-0C8F-D613-3C95D6216AE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5042" y="2225917"/>
            <a:ext cx="6963204" cy="2406166"/>
          </a:xfrm>
          <a:prstGeom prst="rect">
            <a:avLst/>
          </a:prstGeom>
        </p:spPr>
      </p:pic>
      <p:sp>
        <p:nvSpPr>
          <p:cNvPr id="9" name="Content Placeholder 8">
            <a:extLst>
              <a:ext uri="{FF2B5EF4-FFF2-40B4-BE49-F238E27FC236}">
                <a16:creationId xmlns:a16="http://schemas.microsoft.com/office/drawing/2014/main" id="{68295678-497A-1ADB-050E-1921D8D9FACC}"/>
              </a:ext>
            </a:extLst>
          </p:cNvPr>
          <p:cNvSpPr>
            <a:spLocks noGrp="1"/>
          </p:cNvSpPr>
          <p:nvPr>
            <p:ph idx="1"/>
          </p:nvPr>
        </p:nvSpPr>
        <p:spPr>
          <a:xfrm>
            <a:off x="8184558" y="2638044"/>
            <a:ext cx="3363974" cy="3415622"/>
          </a:xfrm>
        </p:spPr>
        <p:txBody>
          <a:bodyPr>
            <a:normAutofit/>
          </a:bodyPr>
          <a:lstStyle/>
          <a:p>
            <a:r>
              <a:rPr lang="en-US" dirty="0" err="1">
                <a:solidFill>
                  <a:schemeClr val="bg1"/>
                </a:solidFill>
              </a:rPr>
              <a:t>Ergebnis</a:t>
            </a:r>
            <a:r>
              <a:rPr lang="en-US" dirty="0">
                <a:solidFill>
                  <a:schemeClr val="bg1"/>
                </a:solidFill>
              </a:rPr>
              <a:t>:</a:t>
            </a:r>
          </a:p>
          <a:p>
            <a:pPr lvl="1"/>
            <a:r>
              <a:rPr lang="en-US" dirty="0">
                <a:solidFill>
                  <a:schemeClr val="bg1"/>
                </a:solidFill>
              </a:rPr>
              <a:t>Sehr </a:t>
            </a:r>
            <a:r>
              <a:rPr lang="en-US" dirty="0" err="1">
                <a:solidFill>
                  <a:schemeClr val="bg1"/>
                </a:solidFill>
              </a:rPr>
              <a:t>hoher</a:t>
            </a:r>
            <a:r>
              <a:rPr lang="en-US" dirty="0">
                <a:solidFill>
                  <a:schemeClr val="bg1"/>
                </a:solidFill>
              </a:rPr>
              <a:t> </a:t>
            </a:r>
            <a:r>
              <a:rPr lang="en-US" dirty="0" err="1">
                <a:solidFill>
                  <a:schemeClr val="bg1"/>
                </a:solidFill>
              </a:rPr>
              <a:t>Fehler</a:t>
            </a:r>
            <a:endParaRPr lang="en-US" dirty="0">
              <a:solidFill>
                <a:schemeClr val="bg1"/>
              </a:solidFill>
            </a:endParaRPr>
          </a:p>
          <a:p>
            <a:pPr lvl="1"/>
            <a:r>
              <a:rPr lang="en-US" dirty="0" err="1">
                <a:solidFill>
                  <a:schemeClr val="bg1"/>
                </a:solidFill>
              </a:rPr>
              <a:t>Genauigkeit</a:t>
            </a:r>
            <a:r>
              <a:rPr lang="en-US" dirty="0">
                <a:solidFill>
                  <a:schemeClr val="bg1"/>
                </a:solidFill>
              </a:rPr>
              <a:t> </a:t>
            </a:r>
            <a:r>
              <a:rPr lang="en-US" dirty="0" err="1">
                <a:solidFill>
                  <a:schemeClr val="bg1"/>
                </a:solidFill>
              </a:rPr>
              <a:t>unter</a:t>
            </a:r>
            <a:r>
              <a:rPr lang="en-US" dirty="0">
                <a:solidFill>
                  <a:schemeClr val="bg1"/>
                </a:solidFill>
              </a:rPr>
              <a:t> 10%</a:t>
            </a:r>
          </a:p>
          <a:p>
            <a:r>
              <a:rPr lang="en-US" dirty="0" err="1">
                <a:solidFill>
                  <a:schemeClr val="bg1"/>
                </a:solidFill>
              </a:rPr>
              <a:t>Folgerung</a:t>
            </a:r>
            <a:r>
              <a:rPr lang="en-US" dirty="0">
                <a:solidFill>
                  <a:schemeClr val="bg1"/>
                </a:solidFill>
              </a:rPr>
              <a:t>:</a:t>
            </a:r>
          </a:p>
          <a:p>
            <a:pPr lvl="1"/>
            <a:r>
              <a:rPr lang="en-US" dirty="0">
                <a:solidFill>
                  <a:schemeClr val="bg1"/>
                </a:solidFill>
              </a:rPr>
              <a:t>Zu </a:t>
            </a:r>
            <a:r>
              <a:rPr lang="en-US" dirty="0" err="1">
                <a:solidFill>
                  <a:schemeClr val="bg1"/>
                </a:solidFill>
              </a:rPr>
              <a:t>geringe</a:t>
            </a:r>
            <a:r>
              <a:rPr lang="en-US" dirty="0">
                <a:solidFill>
                  <a:schemeClr val="bg1"/>
                </a:solidFill>
              </a:rPr>
              <a:t> </a:t>
            </a:r>
            <a:r>
              <a:rPr lang="en-US" dirty="0" err="1">
                <a:solidFill>
                  <a:schemeClr val="bg1"/>
                </a:solidFill>
              </a:rPr>
              <a:t>Anzahl</a:t>
            </a:r>
            <a:r>
              <a:rPr lang="en-US" dirty="0">
                <a:solidFill>
                  <a:schemeClr val="bg1"/>
                </a:solidFill>
              </a:rPr>
              <a:t> an </a:t>
            </a:r>
            <a:r>
              <a:rPr lang="en-US" dirty="0" err="1">
                <a:solidFill>
                  <a:schemeClr val="bg1"/>
                </a:solidFill>
              </a:rPr>
              <a:t>Neuronen</a:t>
            </a:r>
            <a:r>
              <a:rPr lang="en-US" dirty="0">
                <a:solidFill>
                  <a:schemeClr val="bg1"/>
                </a:solidFill>
              </a:rPr>
              <a:t> </a:t>
            </a:r>
            <a:r>
              <a:rPr lang="en-US" dirty="0" err="1">
                <a:solidFill>
                  <a:schemeClr val="bg1"/>
                </a:solidFill>
              </a:rPr>
              <a:t>im</a:t>
            </a:r>
            <a:r>
              <a:rPr lang="en-US" dirty="0">
                <a:solidFill>
                  <a:schemeClr val="bg1"/>
                </a:solidFill>
              </a:rPr>
              <a:t> </a:t>
            </a:r>
            <a:r>
              <a:rPr lang="en-US" dirty="0" err="1">
                <a:solidFill>
                  <a:schemeClr val="bg1"/>
                </a:solidFill>
              </a:rPr>
              <a:t>Netz</a:t>
            </a:r>
            <a:r>
              <a:rPr lang="en-US" dirty="0">
                <a:solidFill>
                  <a:schemeClr val="bg1"/>
                </a:solidFill>
              </a:rPr>
              <a:t> um den Dropout </a:t>
            </a:r>
            <a:r>
              <a:rPr lang="en-US" dirty="0" err="1">
                <a:solidFill>
                  <a:schemeClr val="bg1"/>
                </a:solidFill>
              </a:rPr>
              <a:t>zu</a:t>
            </a:r>
            <a:r>
              <a:rPr lang="en-US" dirty="0">
                <a:solidFill>
                  <a:schemeClr val="bg1"/>
                </a:solidFill>
              </a:rPr>
              <a:t> “</a:t>
            </a:r>
            <a:r>
              <a:rPr lang="en-US" dirty="0" err="1">
                <a:solidFill>
                  <a:schemeClr val="bg1"/>
                </a:solidFill>
              </a:rPr>
              <a:t>verkraften</a:t>
            </a:r>
            <a:r>
              <a:rPr lang="en-US" dirty="0">
                <a:solidFill>
                  <a:schemeClr val="bg1"/>
                </a:solidFill>
              </a:rPr>
              <a:t>”</a:t>
            </a:r>
            <a:br>
              <a:rPr lang="en-US" dirty="0">
                <a:solidFill>
                  <a:schemeClr val="bg1"/>
                </a:solidFill>
              </a:rPr>
            </a:br>
            <a:r>
              <a:rPr lang="en-US" dirty="0">
                <a:solidFill>
                  <a:schemeClr val="bg1"/>
                </a:solidFill>
                <a:sym typeface="Wingdings" pitchFamily="2" charset="2"/>
              </a:rPr>
              <a:t> </a:t>
            </a:r>
            <a:r>
              <a:rPr lang="en-US" dirty="0" err="1">
                <a:solidFill>
                  <a:schemeClr val="bg1"/>
                </a:solidFill>
                <a:sym typeface="Wingdings" pitchFamily="2" charset="2"/>
              </a:rPr>
              <a:t>Erhöhen</a:t>
            </a:r>
            <a:r>
              <a:rPr lang="en-US" dirty="0">
                <a:solidFill>
                  <a:schemeClr val="bg1"/>
                </a:solidFill>
                <a:sym typeface="Wingdings" pitchFamily="2" charset="2"/>
              </a:rPr>
              <a:t> der </a:t>
            </a:r>
            <a:r>
              <a:rPr lang="en-US" dirty="0" err="1">
                <a:solidFill>
                  <a:schemeClr val="bg1"/>
                </a:solidFill>
                <a:sym typeface="Wingdings" pitchFamily="2" charset="2"/>
              </a:rPr>
              <a:t>Anzahl</a:t>
            </a:r>
            <a:r>
              <a:rPr lang="en-US" dirty="0">
                <a:solidFill>
                  <a:schemeClr val="bg1"/>
                </a:solidFill>
                <a:sym typeface="Wingdings" pitchFamily="2" charset="2"/>
              </a:rPr>
              <a:t> an </a:t>
            </a:r>
            <a:r>
              <a:rPr lang="en-US" dirty="0" err="1">
                <a:solidFill>
                  <a:schemeClr val="bg1"/>
                </a:solidFill>
                <a:sym typeface="Wingdings" pitchFamily="2" charset="2"/>
              </a:rPr>
              <a:t>Neuronen</a:t>
            </a:r>
            <a:endParaRPr lang="en-US" dirty="0">
              <a:solidFill>
                <a:schemeClr val="bg1"/>
              </a:solidFill>
            </a:endParaRPr>
          </a:p>
        </p:txBody>
      </p:sp>
    </p:spTree>
    <p:extLst>
      <p:ext uri="{BB962C8B-B14F-4D97-AF65-F5344CB8AC3E}">
        <p14:creationId xmlns:p14="http://schemas.microsoft.com/office/powerpoint/2010/main" val="1322663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4B6098-3FC7-2F93-8C5E-937798C60CE5}"/>
              </a:ext>
            </a:extLst>
          </p:cNvPr>
          <p:cNvSpPr>
            <a:spLocks noGrp="1"/>
          </p:cNvSpPr>
          <p:nvPr>
            <p:ph type="title"/>
          </p:nvPr>
        </p:nvSpPr>
        <p:spPr/>
        <p:txBody>
          <a:bodyPr/>
          <a:lstStyle/>
          <a:p>
            <a:r>
              <a:rPr lang="de-DE"/>
              <a:t>Iterationen: </a:t>
            </a:r>
            <a:r>
              <a:rPr lang="de-DE" dirty="0"/>
              <a:t>Anpassung An Dropout</a:t>
            </a:r>
          </a:p>
        </p:txBody>
      </p:sp>
      <p:sp>
        <p:nvSpPr>
          <p:cNvPr id="3" name="Inhaltsplatzhalter 2">
            <a:extLst>
              <a:ext uri="{FF2B5EF4-FFF2-40B4-BE49-F238E27FC236}">
                <a16:creationId xmlns:a16="http://schemas.microsoft.com/office/drawing/2014/main" id="{72F4C2DA-3B3F-C9DE-B9B2-CB1BE038D751}"/>
              </a:ext>
            </a:extLst>
          </p:cNvPr>
          <p:cNvSpPr>
            <a:spLocks noGrp="1"/>
          </p:cNvSpPr>
          <p:nvPr>
            <p:ph idx="1"/>
          </p:nvPr>
        </p:nvSpPr>
        <p:spPr/>
        <p:txBody>
          <a:bodyPr/>
          <a:lstStyle/>
          <a:p>
            <a:r>
              <a:rPr lang="de-DE" dirty="0"/>
              <a:t>Insgesamt sechs Iterationen mit verschiedenen Anpassungen:</a:t>
            </a:r>
          </a:p>
          <a:p>
            <a:pPr lvl="1"/>
            <a:r>
              <a:rPr lang="de-DE" dirty="0"/>
              <a:t>Vergrößerung des Netzes in mehreren Stufen</a:t>
            </a:r>
          </a:p>
          <a:p>
            <a:pPr lvl="1"/>
            <a:r>
              <a:rPr lang="de-DE" dirty="0"/>
              <a:t>Veränderung der Dropout-Stärke</a:t>
            </a:r>
          </a:p>
        </p:txBody>
      </p:sp>
    </p:spTree>
    <p:extLst>
      <p:ext uri="{BB962C8B-B14F-4D97-AF65-F5344CB8AC3E}">
        <p14:creationId xmlns:p14="http://schemas.microsoft.com/office/powerpoint/2010/main" val="3565048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8DF5262-DED7-13AD-46BA-232EDD877D4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de-DE" dirty="0">
                <a:solidFill>
                  <a:schemeClr val="bg1"/>
                </a:solidFill>
              </a:rPr>
              <a:t>Iteration 1</a:t>
            </a:r>
          </a:p>
        </p:txBody>
      </p:sp>
      <p:sp>
        <p:nvSpPr>
          <p:cNvPr id="3" name="Inhaltsplatzhalter 2">
            <a:extLst>
              <a:ext uri="{FF2B5EF4-FFF2-40B4-BE49-F238E27FC236}">
                <a16:creationId xmlns:a16="http://schemas.microsoft.com/office/drawing/2014/main" id="{46A4DF32-94EA-E089-B4A9-7F0278C7A61E}"/>
              </a:ext>
            </a:extLst>
          </p:cNvPr>
          <p:cNvSpPr>
            <a:spLocks noGrp="1"/>
          </p:cNvSpPr>
          <p:nvPr>
            <p:ph idx="1"/>
          </p:nvPr>
        </p:nvSpPr>
        <p:spPr>
          <a:xfrm>
            <a:off x="643468" y="2638044"/>
            <a:ext cx="3363974" cy="3415622"/>
          </a:xfrm>
        </p:spPr>
        <p:txBody>
          <a:bodyPr>
            <a:normAutofit fontScale="92500" lnSpcReduction="20000"/>
          </a:bodyPr>
          <a:lstStyle/>
          <a:p>
            <a:r>
              <a:rPr lang="de-DE" dirty="0">
                <a:solidFill>
                  <a:schemeClr val="bg1"/>
                </a:solidFill>
              </a:rPr>
              <a:t>Erhöhung der Neuronen wie folgt:</a:t>
            </a:r>
          </a:p>
          <a:p>
            <a:pPr lvl="1"/>
            <a:r>
              <a:rPr lang="de-DE" dirty="0">
                <a:solidFill>
                  <a:schemeClr val="bg1"/>
                </a:solidFill>
              </a:rPr>
              <a:t>Layer 1: 256</a:t>
            </a:r>
          </a:p>
          <a:p>
            <a:pPr lvl="1"/>
            <a:r>
              <a:rPr lang="de-DE" dirty="0">
                <a:solidFill>
                  <a:schemeClr val="bg1"/>
                </a:solidFill>
              </a:rPr>
              <a:t>Layer 2: 128</a:t>
            </a:r>
          </a:p>
          <a:p>
            <a:pPr lvl="1"/>
            <a:r>
              <a:rPr lang="de-DE" dirty="0">
                <a:solidFill>
                  <a:schemeClr val="bg1"/>
                </a:solidFill>
              </a:rPr>
              <a:t>Layer 3: 64</a:t>
            </a:r>
          </a:p>
          <a:p>
            <a:r>
              <a:rPr lang="de-DE" dirty="0">
                <a:solidFill>
                  <a:schemeClr val="bg1"/>
                </a:solidFill>
              </a:rPr>
              <a:t>Ergebnisse: </a:t>
            </a:r>
          </a:p>
          <a:p>
            <a:pPr lvl="1"/>
            <a:r>
              <a:rPr lang="de-DE" dirty="0">
                <a:solidFill>
                  <a:schemeClr val="bg1"/>
                </a:solidFill>
              </a:rPr>
              <a:t>Sehr geringe Accuracy</a:t>
            </a:r>
          </a:p>
          <a:p>
            <a:pPr lvl="1"/>
            <a:r>
              <a:rPr lang="de-DE" dirty="0">
                <a:solidFill>
                  <a:schemeClr val="bg1"/>
                </a:solidFill>
              </a:rPr>
              <a:t>Hoher Fehler</a:t>
            </a:r>
          </a:p>
          <a:p>
            <a:r>
              <a:rPr lang="de-DE" dirty="0" err="1">
                <a:solidFill>
                  <a:schemeClr val="bg1"/>
                </a:solidFill>
              </a:rPr>
              <a:t>Conclusion</a:t>
            </a:r>
            <a:r>
              <a:rPr lang="de-DE" dirty="0">
                <a:solidFill>
                  <a:schemeClr val="bg1"/>
                </a:solidFill>
              </a:rPr>
              <a:t>: weiterhin zu wenige Neuronen im Netz um Dropout von 0.5 ausgleichen zu können</a:t>
            </a:r>
            <a:br>
              <a:rPr lang="de-DE" dirty="0">
                <a:solidFill>
                  <a:schemeClr val="bg1"/>
                </a:solidFill>
              </a:rPr>
            </a:br>
            <a:endParaRPr lang="de-DE" dirty="0">
              <a:solidFill>
                <a:schemeClr val="bg1"/>
              </a:solidFill>
            </a:endParaRPr>
          </a:p>
        </p:txBody>
      </p:sp>
      <p:pic>
        <p:nvPicPr>
          <p:cNvPr id="5" name="Grafik 4">
            <a:extLst>
              <a:ext uri="{FF2B5EF4-FFF2-40B4-BE49-F238E27FC236}">
                <a16:creationId xmlns:a16="http://schemas.microsoft.com/office/drawing/2014/main" id="{54B88399-7707-5784-5CE7-A8AF5112C9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7763" y="2268576"/>
            <a:ext cx="6250769" cy="2159981"/>
          </a:xfrm>
          <a:prstGeom prst="rect">
            <a:avLst/>
          </a:prstGeom>
        </p:spPr>
      </p:pic>
    </p:spTree>
    <p:extLst>
      <p:ext uri="{BB962C8B-B14F-4D97-AF65-F5344CB8AC3E}">
        <p14:creationId xmlns:p14="http://schemas.microsoft.com/office/powerpoint/2010/main" val="2827927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59D7E8-B395-8F30-B6EF-D99778A31CAD}"/>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a:t>Iteration 2</a:t>
            </a:r>
          </a:p>
        </p:txBody>
      </p:sp>
      <p:sp>
        <p:nvSpPr>
          <p:cNvPr id="4" name="Inhaltsplatzhalter 3">
            <a:extLst>
              <a:ext uri="{FF2B5EF4-FFF2-40B4-BE49-F238E27FC236}">
                <a16:creationId xmlns:a16="http://schemas.microsoft.com/office/drawing/2014/main" id="{6E7E3081-B8EC-AAA2-80BB-2617AD9E67D8}"/>
              </a:ext>
            </a:extLst>
          </p:cNvPr>
          <p:cNvSpPr>
            <a:spLocks noGrp="1"/>
          </p:cNvSpPr>
          <p:nvPr>
            <p:ph sz="half" idx="1"/>
          </p:nvPr>
        </p:nvSpPr>
        <p:spPr>
          <a:xfrm>
            <a:off x="803244" y="2638044"/>
            <a:ext cx="3063765" cy="3263206"/>
          </a:xfrm>
        </p:spPr>
        <p:txBody>
          <a:bodyPr vert="horz" lIns="91440" tIns="45720" rIns="91440" bIns="45720" rtlCol="0">
            <a:normAutofit lnSpcReduction="10000"/>
          </a:bodyPr>
          <a:lstStyle/>
          <a:p>
            <a:pPr>
              <a:lnSpc>
                <a:spcPct val="90000"/>
              </a:lnSpc>
            </a:pPr>
            <a:r>
              <a:rPr lang="en-US" sz="1400"/>
              <a:t>Vergrößerung der Schichten wie folgt:</a:t>
            </a:r>
          </a:p>
          <a:p>
            <a:pPr lvl="1">
              <a:lnSpc>
                <a:spcPct val="90000"/>
              </a:lnSpc>
            </a:pPr>
            <a:r>
              <a:rPr lang="en-US" sz="1400"/>
              <a:t>Layer 1: 800 Neuronen</a:t>
            </a:r>
          </a:p>
          <a:p>
            <a:pPr lvl="1">
              <a:lnSpc>
                <a:spcPct val="90000"/>
              </a:lnSpc>
            </a:pPr>
            <a:r>
              <a:rPr lang="en-US" sz="1400"/>
              <a:t>Layer 2: 400 Neuronen</a:t>
            </a:r>
          </a:p>
          <a:p>
            <a:pPr lvl="1">
              <a:lnSpc>
                <a:spcPct val="90000"/>
              </a:lnSpc>
            </a:pPr>
            <a:r>
              <a:rPr lang="en-US" sz="1400"/>
              <a:t>Layer 3: 200 Neuronen</a:t>
            </a:r>
          </a:p>
          <a:p>
            <a:pPr>
              <a:lnSpc>
                <a:spcPct val="90000"/>
              </a:lnSpc>
            </a:pPr>
            <a:r>
              <a:rPr lang="en-US" sz="1400"/>
              <a:t>Dropout weiterhin 0.5</a:t>
            </a:r>
          </a:p>
          <a:p>
            <a:pPr>
              <a:lnSpc>
                <a:spcPct val="90000"/>
              </a:lnSpc>
            </a:pPr>
            <a:r>
              <a:rPr lang="en-US" sz="1400"/>
              <a:t>Erkenntnis: deutlich bessere Ergebnisse, kein Overfitting erkennbar</a:t>
            </a:r>
          </a:p>
          <a:p>
            <a:pPr>
              <a:lnSpc>
                <a:spcPct val="90000"/>
              </a:lnSpc>
            </a:pPr>
            <a:r>
              <a:rPr lang="en-US" sz="1400"/>
              <a:t>Validierungsgenauigkeit: 85.53%</a:t>
            </a:r>
          </a:p>
          <a:p>
            <a:pPr>
              <a:lnSpc>
                <a:spcPct val="90000"/>
              </a:lnSpc>
            </a:pPr>
            <a:r>
              <a:rPr lang="en-US" sz="1400"/>
              <a:t>Fazit: guter Ansatz, weitere Verbesserungen möglich</a:t>
            </a:r>
          </a:p>
        </p:txBody>
      </p:sp>
      <p:sp>
        <p:nvSpPr>
          <p:cNvPr id="16" name="Rectangle 15">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nhaltsplatzhalter 10">
            <a:extLst>
              <a:ext uri="{FF2B5EF4-FFF2-40B4-BE49-F238E27FC236}">
                <a16:creationId xmlns:a16="http://schemas.microsoft.com/office/drawing/2014/main" id="{782AEC89-F06E-9A2A-FF2A-52E4379C4A84}"/>
              </a:ext>
            </a:extLst>
          </p:cNvPr>
          <p:cNvPicPr>
            <a:picLocks noGrp="1" noChangeAspect="1"/>
          </p:cNvPicPr>
          <p:nvPr>
            <p:ph sz="half" idx="2"/>
          </p:nvPr>
        </p:nvPicPr>
        <p:blipFill>
          <a:blip r:embed="rId2">
            <a:extLst>
              <a:ext uri="{96DAC541-7B7A-43D3-8B79-37D633B846F1}">
                <asvg:svgBlip xmlns:asvg="http://schemas.microsoft.com/office/drawing/2016/SVG/main" r:embed="rId3"/>
              </a:ext>
            </a:extLst>
          </a:blip>
          <a:stretch>
            <a:fillRect/>
          </a:stretch>
        </p:blipFill>
        <p:spPr>
          <a:xfrm>
            <a:off x="4823366" y="2357076"/>
            <a:ext cx="6227064" cy="2151790"/>
          </a:xfrm>
          <a:prstGeom prst="rect">
            <a:avLst/>
          </a:prstGeom>
        </p:spPr>
      </p:pic>
    </p:spTree>
    <p:extLst>
      <p:ext uri="{BB962C8B-B14F-4D97-AF65-F5344CB8AC3E}">
        <p14:creationId xmlns:p14="http://schemas.microsoft.com/office/powerpoint/2010/main" val="376816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F27300-9D78-DD38-B4CB-5824ADA93634}"/>
              </a:ext>
            </a:extLst>
          </p:cNvPr>
          <p:cNvSpPr>
            <a:spLocks noGrp="1"/>
          </p:cNvSpPr>
          <p:nvPr>
            <p:ph type="title"/>
          </p:nvPr>
        </p:nvSpPr>
        <p:spPr>
          <a:xfrm>
            <a:off x="8312677" y="964692"/>
            <a:ext cx="3066937" cy="1188720"/>
          </a:xfrm>
        </p:spPr>
        <p:txBody>
          <a:bodyPr vert="horz" lIns="182880" tIns="182880" rIns="182880" bIns="182880" rtlCol="0" anchor="ctr">
            <a:normAutofit/>
          </a:bodyPr>
          <a:lstStyle/>
          <a:p>
            <a:r>
              <a:rPr lang="en-US" sz="2800"/>
              <a:t>Iteration 3</a:t>
            </a:r>
          </a:p>
        </p:txBody>
      </p:sp>
      <p:sp>
        <p:nvSpPr>
          <p:cNvPr id="11" name="Rectangle 10">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nhaltsplatzhalter 4">
            <a:extLst>
              <a:ext uri="{FF2B5EF4-FFF2-40B4-BE49-F238E27FC236}">
                <a16:creationId xmlns:a16="http://schemas.microsoft.com/office/drawing/2014/main" id="{3B8F298E-8DBC-7B46-9B99-B6761ACEC3F2}"/>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143979" y="2357076"/>
            <a:ext cx="6227064" cy="2151790"/>
          </a:xfrm>
          <a:prstGeom prst="rect">
            <a:avLst/>
          </a:prstGeom>
        </p:spPr>
      </p:pic>
      <p:sp>
        <p:nvSpPr>
          <p:cNvPr id="6" name="Textplatzhalter 5">
            <a:extLst>
              <a:ext uri="{FF2B5EF4-FFF2-40B4-BE49-F238E27FC236}">
                <a16:creationId xmlns:a16="http://schemas.microsoft.com/office/drawing/2014/main" id="{12568714-11B5-67B0-9153-285B6FD829D6}"/>
              </a:ext>
            </a:extLst>
          </p:cNvPr>
          <p:cNvSpPr>
            <a:spLocks noGrp="1"/>
          </p:cNvSpPr>
          <p:nvPr>
            <p:ph type="body" sz="half" idx="2"/>
          </p:nvPr>
        </p:nvSpPr>
        <p:spPr>
          <a:xfrm>
            <a:off x="8311249" y="2638044"/>
            <a:ext cx="3063765" cy="3263206"/>
          </a:xfrm>
        </p:spPr>
        <p:txBody>
          <a:bodyPr vert="horz" lIns="91440" tIns="45720" rIns="91440" bIns="45720" rtlCol="0">
            <a:normAutofit/>
          </a:bodyPr>
          <a:lstStyle/>
          <a:p>
            <a:pPr marL="285750" indent="-228600" algn="l">
              <a:buFont typeface="Arial" panose="020B0604020202020204" pitchFamily="34" charset="0"/>
              <a:buChar char="•"/>
            </a:pPr>
            <a:r>
              <a:rPr lang="en-US">
                <a:solidFill>
                  <a:schemeClr val="tx1">
                    <a:lumMod val="85000"/>
                    <a:lumOff val="15000"/>
                  </a:schemeClr>
                </a:solidFill>
              </a:rPr>
              <a:t>Weitere Vergrößerung der Schichten auf 1024, 512 und 256 Neuronen</a:t>
            </a:r>
          </a:p>
          <a:p>
            <a:pPr marL="285750" indent="-228600" algn="l">
              <a:buFont typeface="Arial" panose="020B0604020202020204" pitchFamily="34" charset="0"/>
              <a:buChar char="•"/>
            </a:pPr>
            <a:r>
              <a:rPr lang="en-US">
                <a:solidFill>
                  <a:schemeClr val="tx1">
                    <a:lumMod val="85000"/>
                    <a:lumOff val="15000"/>
                  </a:schemeClr>
                </a:solidFill>
              </a:rPr>
              <a:t>Dropout 0.5</a:t>
            </a:r>
          </a:p>
          <a:p>
            <a:pPr marL="285750" indent="-228600" algn="l">
              <a:buFont typeface="Arial" panose="020B0604020202020204" pitchFamily="34" charset="0"/>
              <a:buChar char="•"/>
            </a:pPr>
            <a:r>
              <a:rPr lang="en-US">
                <a:solidFill>
                  <a:schemeClr val="tx1">
                    <a:lumMod val="85000"/>
                    <a:lumOff val="15000"/>
                  </a:schemeClr>
                </a:solidFill>
              </a:rPr>
              <a:t>Validierungsgenauigkeit: 88.20%</a:t>
            </a:r>
          </a:p>
          <a:p>
            <a:pPr marL="285750" indent="-228600" algn="l">
              <a:buFont typeface="Arial" panose="020B0604020202020204" pitchFamily="34" charset="0"/>
              <a:buChar char="•"/>
            </a:pPr>
            <a:r>
              <a:rPr lang="en-US">
                <a:solidFill>
                  <a:schemeClr val="tx1">
                    <a:lumMod val="85000"/>
                    <a:lumOff val="15000"/>
                  </a:schemeClr>
                </a:solidFill>
              </a:rPr>
              <a:t>Validierungsgenauigkeit konstant über Trainingsgenauigkeit </a:t>
            </a:r>
            <a:r>
              <a:rPr lang="en-US">
                <a:solidFill>
                  <a:schemeClr val="tx1">
                    <a:lumMod val="85000"/>
                    <a:lumOff val="15000"/>
                  </a:schemeClr>
                </a:solidFill>
                <a:sym typeface="Wingdings" pitchFamily="2" charset="2"/>
              </a:rPr>
              <a:t> Netz zeigt gute Fähigkeit zur Generalisierung</a:t>
            </a:r>
          </a:p>
          <a:p>
            <a:pPr marL="285750" indent="-228600" algn="l">
              <a:buFont typeface="Arial" panose="020B0604020202020204" pitchFamily="34" charset="0"/>
              <a:buChar char="•"/>
            </a:pPr>
            <a:r>
              <a:rPr lang="en-US">
                <a:solidFill>
                  <a:schemeClr val="tx1">
                    <a:lumMod val="85000"/>
                    <a:lumOff val="15000"/>
                  </a:schemeClr>
                </a:solidFill>
                <a:sym typeface="Wingdings" pitchFamily="2" charset="2"/>
              </a:rPr>
              <a:t>Regularisierung durch Dropout hat Wirkung gezeigt</a:t>
            </a:r>
            <a:endParaRPr lang="en-US">
              <a:solidFill>
                <a:schemeClr val="tx1">
                  <a:lumMod val="85000"/>
                  <a:lumOff val="15000"/>
                </a:schemeClr>
              </a:solidFill>
            </a:endParaRPr>
          </a:p>
          <a:p>
            <a:pPr marL="285750" indent="-228600" algn="l">
              <a:buFont typeface="Arial" panose="020B0604020202020204" pitchFamily="34" charset="0"/>
              <a:buChar char="•"/>
            </a:pPr>
            <a:endParaRPr lang="en-US">
              <a:solidFill>
                <a:schemeClr val="tx1">
                  <a:lumMod val="85000"/>
                  <a:lumOff val="15000"/>
                </a:schemeClr>
              </a:solidFill>
            </a:endParaRPr>
          </a:p>
        </p:txBody>
      </p:sp>
    </p:spTree>
    <p:extLst>
      <p:ext uri="{BB962C8B-B14F-4D97-AF65-F5344CB8AC3E}">
        <p14:creationId xmlns:p14="http://schemas.microsoft.com/office/powerpoint/2010/main" val="4144104937"/>
      </p:ext>
    </p:extLst>
  </p:cSld>
  <p:clrMapOvr>
    <a:masterClrMapping/>
  </p:clrMapOvr>
</p:sld>
</file>

<file path=ppt/theme/theme1.xml><?xml version="1.0" encoding="utf-8"?>
<a:theme xmlns:a="http://schemas.openxmlformats.org/drawingml/2006/main" name="Pa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Paket</Template>
  <TotalTime>0</TotalTime>
  <Words>2295</Words>
  <Application>Microsoft Macintosh PowerPoint</Application>
  <PresentationFormat>Breitbild</PresentationFormat>
  <Paragraphs>270</Paragraphs>
  <Slides>38</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38</vt:i4>
      </vt:variant>
    </vt:vector>
  </HeadingPairs>
  <TitlesOfParts>
    <vt:vector size="41" baseType="lpstr">
      <vt:lpstr>Arial</vt:lpstr>
      <vt:lpstr>Gill Sans MT</vt:lpstr>
      <vt:lpstr>Paket</vt:lpstr>
      <vt:lpstr>Klassifikation von Verkehrszeichen</vt:lpstr>
      <vt:lpstr>Deep Neural Network mit Drei Hidden Layers </vt:lpstr>
      <vt:lpstr>Performance des initialen DNN</vt:lpstr>
      <vt:lpstr>Early Stopping in initialem dnn</vt:lpstr>
      <vt:lpstr>Einführung von Dropout</vt:lpstr>
      <vt:lpstr>Iterationen: Anpassung An Dropout</vt:lpstr>
      <vt:lpstr>Iteration 1</vt:lpstr>
      <vt:lpstr>Iteration 2</vt:lpstr>
      <vt:lpstr>Iteration 3</vt:lpstr>
      <vt:lpstr>Iteration 4</vt:lpstr>
      <vt:lpstr>Iteration 5</vt:lpstr>
      <vt:lpstr>Iteration 6</vt:lpstr>
      <vt:lpstr>Vergleich verschiedener Aktivierungsfunktionen</vt:lpstr>
      <vt:lpstr>Sigmoid</vt:lpstr>
      <vt:lpstr>Relu</vt:lpstr>
      <vt:lpstr>GELU</vt:lpstr>
      <vt:lpstr>Vergleich verschiedener Optimizer</vt:lpstr>
      <vt:lpstr>Adagrad</vt:lpstr>
      <vt:lpstr>Adadelta</vt:lpstr>
      <vt:lpstr>Adam</vt:lpstr>
      <vt:lpstr>Vergleich verschiedener BatchSizes und Epoch-Anzahlen</vt:lpstr>
      <vt:lpstr>Standard MLP mit Drei schichten</vt:lpstr>
      <vt:lpstr>Performance des initialen Standard MLP (ein Hidden Layer)  Neuronen=344</vt:lpstr>
      <vt:lpstr>Early Stopping in initialem MLP</vt:lpstr>
      <vt:lpstr>Einführung von Dropouts</vt:lpstr>
      <vt:lpstr>Performance Standard mlp mit Dropout</vt:lpstr>
      <vt:lpstr>Verschiedene Dropout-stärken  Anpassen</vt:lpstr>
      <vt:lpstr>Vergleich versch. Aktivierungs-funktionen  initial=relu  Vgl=sigmoid</vt:lpstr>
      <vt:lpstr>Vergleich versch.  optimizer    Vgl.=adagrad  Vgl.=adadelta  </vt:lpstr>
      <vt:lpstr>Standard MLP (1Hidden Layer) Test mit Farbdaten</vt:lpstr>
      <vt:lpstr>Convolutional Neural Networks</vt:lpstr>
      <vt:lpstr>CNN: Iteration 2</vt:lpstr>
      <vt:lpstr>CNN: Iteration 3</vt:lpstr>
      <vt:lpstr>Autoencoder: Encoder</vt:lpstr>
      <vt:lpstr>Autoencoder: Decoder</vt:lpstr>
      <vt:lpstr>Zusammenbau des Autoencoders &amp; Performance</vt:lpstr>
      <vt:lpstr>Anwendung des Autoencoders</vt:lpstr>
      <vt:lpstr>Anwendung des Autoencoders mit einem größeren  Klassifikatorr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Klassifikation von Verkehrszeichen</dc:title>
  <dc:creator>Nicholas Aiken</dc:creator>
  <cp:lastModifiedBy>Nicholas Aiken</cp:lastModifiedBy>
  <cp:revision>19</cp:revision>
  <dcterms:created xsi:type="dcterms:W3CDTF">2023-01-22T12:24:41Z</dcterms:created>
  <dcterms:modified xsi:type="dcterms:W3CDTF">2023-01-28T14:27:07Z</dcterms:modified>
</cp:coreProperties>
</file>